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140" d="100"/>
          <a:sy n="140" d="100"/>
        </p:scale>
        <p:origin x="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7-03-08T10:54:32.9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6285187-3C2E-4892-9A6A-4FFA8D4B2A0A}" emma:medium="tactile" emma:mode="ink">
          <msink:context xmlns:msink="http://schemas.microsoft.com/ink/2010/main" type="writingRegion" rotatedBoundingBox="3620,2653 4071,2653 4071,3446 3620,3446"/>
        </emma:interpretation>
      </emma:emma>
    </inkml:annotationXML>
    <inkml:traceGroup>
      <inkml:annotationXML>
        <emma:emma xmlns:emma="http://www.w3.org/2003/04/emma" version="1.0">
          <emma:interpretation id="{92B85898-96BA-4506-8AE0-E5F3F7888223}" emma:medium="tactile" emma:mode="ink">
            <msink:context xmlns:msink="http://schemas.microsoft.com/ink/2010/main" type="paragraph" rotatedBoundingBox="3620,2653 4071,2653 4071,3446 3620,34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7133AA1-4203-48D9-B561-DD504BBD132D}" emma:medium="tactile" emma:mode="ink">
              <msink:context xmlns:msink="http://schemas.microsoft.com/ink/2010/main" type="line" rotatedBoundingBox="3620,2653 4071,2653 4071,3446 3620,3446"/>
            </emma:interpretation>
          </emma:emma>
        </inkml:annotationXML>
        <inkml:traceGroup>
          <inkml:annotationXML>
            <emma:emma xmlns:emma="http://www.w3.org/2003/04/emma" version="1.0">
              <emma:interpretation id="{2A60AD1C-ABDC-4BB4-898C-84E15EFF52BB}" emma:medium="tactile" emma:mode="ink">
                <msink:context xmlns:msink="http://schemas.microsoft.com/ink/2010/main" type="inkWord" rotatedBoundingBox="3620,3431 3635,3431 3635,3446 3620,3446"/>
              </emma:interpretation>
              <emma:one-of disjunction-type="recognition" id="oneOf0">
                <emma:interpretation id="interp0" emma:lang="en-GB" emma:confidence="0">
                  <emma:literal>+</emma:literal>
                </emma:interpretation>
                <emma:interpretation id="interp1" emma:lang="en-GB" emma:confidence="0">
                  <emma:literal>~</emma:literal>
                </emma:interpretation>
                <emma:interpretation id="interp2" emma:lang="en-GB" emma:confidence="0">
                  <emma:literal>!</emma:literal>
                </emma:interpretation>
                <emma:interpretation id="interp3" emma:lang="en-GB" emma:confidence="0">
                  <emma:literal>T</emma:literal>
                </emma:interpretation>
                <emma:interpretation id="interp4" emma:lang="en-GB" emma:confidence="0">
                  <emma:literal>f</emma:literal>
                </emma:interpretation>
              </emma:one-of>
            </emma:emma>
          </inkml:annotationXML>
          <inkml:trace contextRef="#ctx0" brushRef="#br0">0 0 0</inkml:trace>
          <inkml:trace contextRef="#ctx0" brushRef="#br0" timeOffset="151.0151">0 0 0</inkml:trace>
          <inkml:trace contextRef="#ctx0" brushRef="#br0" timeOffset="-185.0185">0 0 0</inkml:trace>
        </inkml:traceGroup>
        <inkml:traceGroup>
          <inkml:annotationXML>
            <emma:emma xmlns:emma="http://www.w3.org/2003/04/emma" version="1.0">
              <emma:interpretation id="{FFD94FF7-2C55-45B0-B72A-1388F74F5635}" emma:medium="tactile" emma:mode="ink">
                <msink:context xmlns:msink="http://schemas.microsoft.com/ink/2010/main" type="inkWord" rotatedBoundingBox="4056,2653 4071,2653 4071,2668 4056,2668"/>
              </emma:interpretation>
              <emma:one-of disjunction-type="recognition" id="oneOf1">
                <emma:interpretation id="interp5" emma:lang="en-GB" emma:confidence="0">
                  <emma:literal>+</emma:literal>
                </emma:interpretation>
                <emma:interpretation id="interp6" emma:lang="en-GB" emma:confidence="0">
                  <emma:literal>~</emma:literal>
                </emma:interpretation>
                <emma:interpretation id="interp7" emma:lang="en-GB" emma:confidence="0">
                  <emma:literal>!</emma:literal>
                </emma:interpretation>
                <emma:interpretation id="interp8" emma:lang="en-GB" emma:confidence="0">
                  <emma:literal>f</emma:literal>
                </emma:interpretation>
                <emma:interpretation id="interp9" emma:lang="en-GB" emma:confidence="0">
                  <emma:literal>.</emma:literal>
                </emma:interpretation>
              </emma:one-of>
            </emma:emma>
          </inkml:annotationXML>
          <inkml:trace contextRef="#ctx0" brushRef="#br0" timeOffset="590.059">436-778 0</inkml:trace>
          <inkml:trace contextRef="#ctx0" brushRef="#br0" timeOffset="447.0447">436-778 0,'0'0'15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319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04800" y="3593675"/>
            <a:ext cx="6934200" cy="6813975"/>
          </a:xfrm>
          <a:prstGeom prst="rect">
            <a:avLst/>
          </a:prstGeom>
          <a:noFill/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Securing </a:t>
            </a:r>
            <a:r>
              <a:rPr lang="mr-IN" sz="1600" u="sng" dirty="0" smtClean="0">
                <a:solidFill>
                  <a:sysClr val="windowText" lastClr="000000"/>
                </a:solidFill>
              </a:rPr>
              <a:t>–</a:t>
            </a:r>
            <a:r>
              <a:rPr lang="en-GB" sz="1600" u="sng" dirty="0" smtClean="0">
                <a:solidFill>
                  <a:sysClr val="windowText" lastClr="000000"/>
                </a:solidFill>
              </a:rPr>
              <a:t> Find each angle for each shape</a:t>
            </a: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r>
              <a:rPr lang="en-GB" sz="1600" u="sng" dirty="0" smtClean="0">
                <a:solidFill>
                  <a:sysClr val="windowText" lastClr="000000"/>
                </a:solidFill>
              </a:rPr>
              <a:t>Show you working out below: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610" y="237744"/>
            <a:ext cx="6909390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 </a:t>
            </a:r>
            <a:r>
              <a:rPr lang="mr-IN" sz="1600" u="sng" dirty="0" smtClean="0">
                <a:solidFill>
                  <a:sysClr val="windowText" lastClr="000000"/>
                </a:solidFill>
              </a:rPr>
              <a:t>–</a:t>
            </a:r>
            <a:r>
              <a:rPr lang="en-GB" sz="1600" u="sng" dirty="0" smtClean="0">
                <a:solidFill>
                  <a:sysClr val="windowText" lastClr="000000"/>
                </a:solidFill>
              </a:rPr>
              <a:t> Find the missing angle</a:t>
            </a:r>
          </a:p>
          <a:p>
            <a:endParaRPr lang="en-GB" sz="1600" u="sng" dirty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Triangle 1"/>
          <p:cNvSpPr/>
          <p:nvPr/>
        </p:nvSpPr>
        <p:spPr>
          <a:xfrm>
            <a:off x="584617" y="629588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riangle 5"/>
          <p:cNvSpPr/>
          <p:nvPr/>
        </p:nvSpPr>
        <p:spPr>
          <a:xfrm>
            <a:off x="584616" y="1574604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riangle 6"/>
          <p:cNvSpPr/>
          <p:nvPr/>
        </p:nvSpPr>
        <p:spPr>
          <a:xfrm>
            <a:off x="584616" y="2527202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riangle 7"/>
          <p:cNvSpPr/>
          <p:nvPr/>
        </p:nvSpPr>
        <p:spPr>
          <a:xfrm>
            <a:off x="1771339" y="631037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le 9"/>
          <p:cNvSpPr/>
          <p:nvPr/>
        </p:nvSpPr>
        <p:spPr>
          <a:xfrm>
            <a:off x="1771337" y="2527202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iangle 11"/>
          <p:cNvSpPr/>
          <p:nvPr/>
        </p:nvSpPr>
        <p:spPr>
          <a:xfrm>
            <a:off x="2865795" y="631037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84616" y="115943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27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810831" y="73721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56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816954" y="1697610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6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1049917" y="2073094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584616" y="305704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8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49916" y="3051696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2020151" y="73721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87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2230306" y="115630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23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33" name="TextBox 32"/>
          <p:cNvSpPr txBox="1"/>
          <p:nvPr/>
        </p:nvSpPr>
        <p:spPr>
          <a:xfrm>
            <a:off x="1998045" y="2645642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72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34" name="TextBox 33"/>
          <p:cNvSpPr txBox="1"/>
          <p:nvPr/>
        </p:nvSpPr>
        <p:spPr>
          <a:xfrm>
            <a:off x="1806574" y="304653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39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3104324" y="73721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38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15" name="Right Triangle 14"/>
          <p:cNvSpPr/>
          <p:nvPr/>
        </p:nvSpPr>
        <p:spPr>
          <a:xfrm>
            <a:off x="1863993" y="1579170"/>
            <a:ext cx="804212" cy="7601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Triangle 37"/>
          <p:cNvSpPr/>
          <p:nvPr/>
        </p:nvSpPr>
        <p:spPr>
          <a:xfrm>
            <a:off x="2948152" y="1579170"/>
            <a:ext cx="804212" cy="7601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Triangle 38"/>
          <p:cNvSpPr/>
          <p:nvPr/>
        </p:nvSpPr>
        <p:spPr>
          <a:xfrm>
            <a:off x="2960062" y="2527202"/>
            <a:ext cx="804212" cy="7601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1806573" y="1726572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/>
              <a:t>78</a:t>
            </a:r>
            <a:r>
              <a:rPr lang="en-GB" sz="1100" baseline="30000" smtClean="0"/>
              <a:t>o</a:t>
            </a:r>
            <a:endParaRPr lang="en-GB" sz="1100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3324415" y="213459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56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2912110" y="2688885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/>
              <a:t>17</a:t>
            </a:r>
            <a:r>
              <a:rPr lang="en-GB" sz="1100" baseline="30000" smtClean="0"/>
              <a:t>o</a:t>
            </a:r>
            <a:endParaRPr lang="en-GB" sz="1100" baseline="30000" dirty="0"/>
          </a:p>
        </p:txBody>
      </p:sp>
      <p:sp>
        <p:nvSpPr>
          <p:cNvPr id="21" name="Parallelogram 20"/>
          <p:cNvSpPr/>
          <p:nvPr/>
        </p:nvSpPr>
        <p:spPr>
          <a:xfrm>
            <a:off x="4212570" y="501506"/>
            <a:ext cx="1197630" cy="847017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Parallelogram 43"/>
          <p:cNvSpPr/>
          <p:nvPr/>
        </p:nvSpPr>
        <p:spPr>
          <a:xfrm>
            <a:off x="5612708" y="501506"/>
            <a:ext cx="1311152" cy="862600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Parallelogram 44"/>
          <p:cNvSpPr/>
          <p:nvPr/>
        </p:nvSpPr>
        <p:spPr>
          <a:xfrm>
            <a:off x="4287761" y="1574604"/>
            <a:ext cx="1237450" cy="750394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Parallelogram 45"/>
          <p:cNvSpPr/>
          <p:nvPr/>
        </p:nvSpPr>
        <p:spPr>
          <a:xfrm>
            <a:off x="5663010" y="1574604"/>
            <a:ext cx="1157861" cy="750394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Parallelogram 46"/>
          <p:cNvSpPr/>
          <p:nvPr/>
        </p:nvSpPr>
        <p:spPr>
          <a:xfrm>
            <a:off x="4054195" y="2527202"/>
            <a:ext cx="1267105" cy="734518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Parallelogram 47"/>
          <p:cNvSpPr/>
          <p:nvPr/>
        </p:nvSpPr>
        <p:spPr>
          <a:xfrm>
            <a:off x="5519301" y="2527202"/>
            <a:ext cx="1267105" cy="734518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4404835" y="49878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97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0" name="TextBox 49"/>
          <p:cNvSpPr txBox="1"/>
          <p:nvPr/>
        </p:nvSpPr>
        <p:spPr>
          <a:xfrm>
            <a:off x="4916205" y="112086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89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1" name="TextBox 50"/>
          <p:cNvSpPr txBox="1"/>
          <p:nvPr/>
        </p:nvSpPr>
        <p:spPr>
          <a:xfrm>
            <a:off x="4215764" y="112086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13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2" name="TextBox 51"/>
          <p:cNvSpPr txBox="1"/>
          <p:nvPr/>
        </p:nvSpPr>
        <p:spPr>
          <a:xfrm>
            <a:off x="5778508" y="49878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37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3" name="TextBox 52"/>
          <p:cNvSpPr txBox="1"/>
          <p:nvPr/>
        </p:nvSpPr>
        <p:spPr>
          <a:xfrm>
            <a:off x="6421384" y="113046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86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0557" y="49878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9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5" name="TextBox 54"/>
          <p:cNvSpPr txBox="1"/>
          <p:nvPr/>
        </p:nvSpPr>
        <p:spPr>
          <a:xfrm>
            <a:off x="4420729" y="1562422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78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6" name="TextBox 55"/>
          <p:cNvSpPr txBox="1"/>
          <p:nvPr/>
        </p:nvSpPr>
        <p:spPr>
          <a:xfrm>
            <a:off x="5143049" y="154544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34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7" name="TextBox 56"/>
          <p:cNvSpPr txBox="1"/>
          <p:nvPr/>
        </p:nvSpPr>
        <p:spPr>
          <a:xfrm>
            <a:off x="4309734" y="2093998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82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8" name="TextBox 57"/>
          <p:cNvSpPr txBox="1"/>
          <p:nvPr/>
        </p:nvSpPr>
        <p:spPr>
          <a:xfrm>
            <a:off x="5651202" y="2084251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98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9" name="TextBox 58"/>
          <p:cNvSpPr txBox="1"/>
          <p:nvPr/>
        </p:nvSpPr>
        <p:spPr>
          <a:xfrm>
            <a:off x="6299731" y="2093998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0" name="TextBox 59"/>
          <p:cNvSpPr txBox="1"/>
          <p:nvPr/>
        </p:nvSpPr>
        <p:spPr>
          <a:xfrm>
            <a:off x="6478520" y="155637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7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1" name="TextBox 60"/>
          <p:cNvSpPr txBox="1"/>
          <p:nvPr/>
        </p:nvSpPr>
        <p:spPr>
          <a:xfrm>
            <a:off x="4036935" y="3030902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95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2" name="TextBox 61"/>
          <p:cNvSpPr txBox="1"/>
          <p:nvPr/>
        </p:nvSpPr>
        <p:spPr>
          <a:xfrm>
            <a:off x="4838800" y="3015506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70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3" name="TextBox 62"/>
          <p:cNvSpPr txBox="1"/>
          <p:nvPr/>
        </p:nvSpPr>
        <p:spPr>
          <a:xfrm>
            <a:off x="4186096" y="2536111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96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4" name="TextBox 63"/>
          <p:cNvSpPr txBox="1"/>
          <p:nvPr/>
        </p:nvSpPr>
        <p:spPr>
          <a:xfrm>
            <a:off x="5651201" y="2539314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8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99346" y="3024552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75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6" name="TextBox 65"/>
          <p:cNvSpPr txBox="1"/>
          <p:nvPr/>
        </p:nvSpPr>
        <p:spPr>
          <a:xfrm>
            <a:off x="6411552" y="251426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53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960062" y="932806"/>
            <a:ext cx="191470" cy="188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3413761" y="905054"/>
            <a:ext cx="196042" cy="224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riangle 75"/>
          <p:cNvSpPr/>
          <p:nvPr/>
        </p:nvSpPr>
        <p:spPr>
          <a:xfrm>
            <a:off x="512101" y="4119781"/>
            <a:ext cx="1863054" cy="1734661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riangle 76"/>
          <p:cNvSpPr/>
          <p:nvPr/>
        </p:nvSpPr>
        <p:spPr>
          <a:xfrm>
            <a:off x="2568054" y="4099157"/>
            <a:ext cx="2014371" cy="1755285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Parallelogram 77"/>
          <p:cNvSpPr/>
          <p:nvPr/>
        </p:nvSpPr>
        <p:spPr>
          <a:xfrm>
            <a:off x="4916205" y="4119781"/>
            <a:ext cx="2063966" cy="1028985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Parallelogram 78"/>
          <p:cNvSpPr/>
          <p:nvPr/>
        </p:nvSpPr>
        <p:spPr>
          <a:xfrm>
            <a:off x="4900970" y="5501139"/>
            <a:ext cx="2063966" cy="1028985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79194" y="5578467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charset="0"/>
                      </a:rPr>
                      <m:t>𝑥</m:t>
                    </m:r>
                    <m:r>
                      <a:rPr lang="en-GB" sz="1400" b="0" i="1" dirty="0" smtClean="0">
                        <a:latin typeface="Cambria Math" charset="0"/>
                      </a:rPr>
                      <m:t>+10</m:t>
                    </m:r>
                  </m:oMath>
                </a14:m>
                <a:r>
                  <a:rPr lang="en-GB" sz="1400" baseline="30000" dirty="0" smtClean="0"/>
                  <a:t>o</a:t>
                </a:r>
                <a:endParaRPr lang="en-GB" sz="1400" baseline="300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94" y="5578467"/>
                <a:ext cx="850291" cy="3028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1591332" y="5578467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charset="0"/>
                      </a:rPr>
                      <m:t>𝑥</m:t>
                    </m:r>
                    <m:r>
                      <a:rPr lang="en-GB" sz="1400" b="0" i="1" dirty="0" smtClean="0">
                        <a:latin typeface="Cambria Math" charset="0"/>
                      </a:rPr>
                      <m:t>+10</m:t>
                    </m:r>
                  </m:oMath>
                </a14:m>
                <a:r>
                  <a:rPr lang="en-GB" sz="1400" baseline="30000" dirty="0" smtClean="0"/>
                  <a:t>o</a:t>
                </a:r>
                <a:endParaRPr lang="en-GB" sz="1400" baseline="30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332" y="5578467"/>
                <a:ext cx="850291" cy="3028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018084" y="4271947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charset="0"/>
                        </a:rPr>
                        <m:t>2</m:t>
                      </m:r>
                      <m:r>
                        <a:rPr lang="en-GB" sz="1400" i="1" dirty="0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GB" sz="1400" baseline="300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084" y="4271947"/>
                <a:ext cx="850291" cy="3028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151532" y="4234082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>
                          <a:latin typeface="Cambria Math" charset="0"/>
                        </a:rPr>
                        <m:t>7</m:t>
                      </m:r>
                      <m:r>
                        <a:rPr lang="en-GB" sz="1400" i="1" dirty="0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GB" sz="1400" baseline="300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532" y="4234082"/>
                <a:ext cx="850291" cy="30284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603470" y="5578467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charset="0"/>
                      </a:rPr>
                      <m:t>𝑥</m:t>
                    </m:r>
                    <m:r>
                      <a:rPr lang="en-GB" sz="1400" b="0" i="1" dirty="0" smtClean="0">
                        <a:latin typeface="Cambria Math" charset="0"/>
                      </a:rPr>
                      <m:t>−20</m:t>
                    </m:r>
                  </m:oMath>
                </a14:m>
                <a:r>
                  <a:rPr lang="en-GB" sz="1400" baseline="30000" dirty="0" smtClean="0"/>
                  <a:t>o</a:t>
                </a:r>
                <a:endParaRPr lang="en-GB" sz="1400" baseline="300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470" y="5578467"/>
                <a:ext cx="850291" cy="30284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792034" y="5565035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charset="0"/>
                      </a:rPr>
                      <m:t>𝑥</m:t>
                    </m:r>
                    <m:r>
                      <a:rPr lang="en-GB" sz="1400" b="0" i="1" dirty="0" smtClean="0">
                        <a:latin typeface="Cambria Math" charset="0"/>
                      </a:rPr>
                      <m:t>−70</m:t>
                    </m:r>
                  </m:oMath>
                </a14:m>
                <a:r>
                  <a:rPr lang="en-GB" sz="1400" baseline="30000" dirty="0" smtClean="0"/>
                  <a:t>o</a:t>
                </a:r>
                <a:endParaRPr lang="en-GB" sz="1400" baseline="300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034" y="5565035"/>
                <a:ext cx="850291" cy="30284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889593" y="4093873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>
                          <a:latin typeface="Cambria Math" charset="0"/>
                        </a:rPr>
                        <m:t>3</m:t>
                      </m:r>
                      <m:r>
                        <a:rPr lang="en-GB" sz="1400" i="1" dirty="0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GB" sz="1400" baseline="300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93" y="4093873"/>
                <a:ext cx="850291" cy="30284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687747" y="4896911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charset="0"/>
                        </a:rPr>
                        <m:t>2</m:t>
                      </m:r>
                      <m:r>
                        <a:rPr lang="en-GB" sz="1400" i="1" dirty="0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GB" sz="1400" baseline="300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747" y="4896911"/>
                <a:ext cx="850291" cy="30284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147825" y="4866938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>
                          <a:latin typeface="Cambria Math" charset="0"/>
                        </a:rPr>
                        <m:t>3</m:t>
                      </m:r>
                      <m:r>
                        <a:rPr lang="en-GB" sz="1400" i="1" dirty="0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GB" sz="1400" baseline="300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825" y="4866938"/>
                <a:ext cx="850291" cy="30284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358338" y="4092640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charset="0"/>
                        </a:rPr>
                        <m:t>2</m:t>
                      </m:r>
                      <m:r>
                        <a:rPr lang="en-GB" sz="1400" i="1" dirty="0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GB" sz="1400" baseline="300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338" y="4092640"/>
                <a:ext cx="850291" cy="30284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111207" y="5497544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charset="0"/>
                      </a:rPr>
                      <m:t>𝑥</m:t>
                    </m:r>
                    <m:r>
                      <a:rPr lang="en-GB" sz="1400" b="0" i="1" dirty="0" smtClean="0">
                        <a:latin typeface="Cambria Math" charset="0"/>
                      </a:rPr>
                      <m:t>−20</m:t>
                    </m:r>
                  </m:oMath>
                </a14:m>
                <a:r>
                  <a:rPr lang="en-GB" sz="1400" baseline="30000" dirty="0" smtClean="0"/>
                  <a:t>o</a:t>
                </a:r>
                <a:endParaRPr lang="en-GB" sz="1400" baseline="300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207" y="5497544"/>
                <a:ext cx="850291" cy="30284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019651" y="6241983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charset="0"/>
                      </a:rPr>
                      <m:t>𝑥</m:t>
                    </m:r>
                    <m:r>
                      <a:rPr lang="en-GB" sz="1400" b="0" i="1" dirty="0" smtClean="0">
                        <a:latin typeface="Cambria Math" charset="0"/>
                      </a:rPr>
                      <m:t>−30</m:t>
                    </m:r>
                  </m:oMath>
                </a14:m>
                <a:r>
                  <a:rPr lang="en-GB" sz="1400" baseline="30000" dirty="0" smtClean="0"/>
                  <a:t>o</a:t>
                </a:r>
                <a:endParaRPr lang="en-GB" sz="1400" baseline="300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651" y="6241983"/>
                <a:ext cx="850291" cy="30284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671554" y="6241983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GB" sz="1400" baseline="300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554" y="6241983"/>
                <a:ext cx="850291" cy="30284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344061" y="5454345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GB" sz="1400" baseline="300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061" y="5454345"/>
                <a:ext cx="850291" cy="30284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04800" y="3593675"/>
            <a:ext cx="6934200" cy="6813975"/>
          </a:xfrm>
          <a:prstGeom prst="rect">
            <a:avLst/>
          </a:prstGeom>
          <a:noFill/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Securing </a:t>
            </a:r>
            <a:r>
              <a:rPr lang="mr-IN" sz="1600" u="sng" dirty="0" smtClean="0">
                <a:solidFill>
                  <a:sysClr val="windowText" lastClr="000000"/>
                </a:solidFill>
              </a:rPr>
              <a:t>–</a:t>
            </a:r>
            <a:r>
              <a:rPr lang="en-GB" sz="1600" u="sng" dirty="0" smtClean="0">
                <a:solidFill>
                  <a:sysClr val="windowText" lastClr="000000"/>
                </a:solidFill>
              </a:rPr>
              <a:t> Find each angle for each shape</a:t>
            </a: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r>
              <a:rPr lang="en-GB" sz="1600" u="sng" dirty="0" smtClean="0">
                <a:solidFill>
                  <a:sysClr val="windowText" lastClr="000000"/>
                </a:solidFill>
              </a:rPr>
              <a:t>Show you working out below: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610" y="237744"/>
            <a:ext cx="6909390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 </a:t>
            </a:r>
            <a:r>
              <a:rPr lang="mr-IN" sz="1600" u="sng" dirty="0" smtClean="0">
                <a:solidFill>
                  <a:sysClr val="windowText" lastClr="000000"/>
                </a:solidFill>
              </a:rPr>
              <a:t>–</a:t>
            </a:r>
            <a:r>
              <a:rPr lang="en-GB" sz="1600" u="sng" dirty="0" smtClean="0">
                <a:solidFill>
                  <a:sysClr val="windowText" lastClr="000000"/>
                </a:solidFill>
              </a:rPr>
              <a:t> Find the missing angle</a:t>
            </a:r>
          </a:p>
          <a:p>
            <a:endParaRPr lang="en-GB" sz="1600" u="sng" dirty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u="sng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600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Triangle 1"/>
          <p:cNvSpPr/>
          <p:nvPr/>
        </p:nvSpPr>
        <p:spPr>
          <a:xfrm>
            <a:off x="584617" y="629588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riangle 5"/>
          <p:cNvSpPr/>
          <p:nvPr/>
        </p:nvSpPr>
        <p:spPr>
          <a:xfrm>
            <a:off x="584616" y="1574604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riangle 6"/>
          <p:cNvSpPr/>
          <p:nvPr/>
        </p:nvSpPr>
        <p:spPr>
          <a:xfrm>
            <a:off x="584616" y="2527202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riangle 7"/>
          <p:cNvSpPr/>
          <p:nvPr/>
        </p:nvSpPr>
        <p:spPr>
          <a:xfrm>
            <a:off x="1771339" y="631037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le 9"/>
          <p:cNvSpPr/>
          <p:nvPr/>
        </p:nvSpPr>
        <p:spPr>
          <a:xfrm>
            <a:off x="1771337" y="2527202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iangle 11"/>
          <p:cNvSpPr/>
          <p:nvPr/>
        </p:nvSpPr>
        <p:spPr>
          <a:xfrm>
            <a:off x="2865795" y="631037"/>
            <a:ext cx="839449" cy="73451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84616" y="115943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27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810831" y="73721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56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816954" y="1697610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6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1049917" y="2073094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7" name="TextBox 26"/>
          <p:cNvSpPr txBox="1"/>
          <p:nvPr/>
        </p:nvSpPr>
        <p:spPr>
          <a:xfrm>
            <a:off x="584616" y="305704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8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1049916" y="3051696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2020151" y="73721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87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2230306" y="115630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23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33" name="TextBox 32"/>
          <p:cNvSpPr txBox="1"/>
          <p:nvPr/>
        </p:nvSpPr>
        <p:spPr>
          <a:xfrm>
            <a:off x="1998045" y="2645642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72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34" name="TextBox 33"/>
          <p:cNvSpPr txBox="1"/>
          <p:nvPr/>
        </p:nvSpPr>
        <p:spPr>
          <a:xfrm>
            <a:off x="1806574" y="304653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39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3104324" y="73721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38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15" name="Right Triangle 14"/>
          <p:cNvSpPr/>
          <p:nvPr/>
        </p:nvSpPr>
        <p:spPr>
          <a:xfrm>
            <a:off x="1863993" y="1579170"/>
            <a:ext cx="804212" cy="7601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Triangle 37"/>
          <p:cNvSpPr/>
          <p:nvPr/>
        </p:nvSpPr>
        <p:spPr>
          <a:xfrm>
            <a:off x="2948152" y="1579170"/>
            <a:ext cx="804212" cy="7601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Triangle 38"/>
          <p:cNvSpPr/>
          <p:nvPr/>
        </p:nvSpPr>
        <p:spPr>
          <a:xfrm>
            <a:off x="2960062" y="2527202"/>
            <a:ext cx="804212" cy="760100"/>
          </a:xfrm>
          <a:prstGeom prst="rt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1806573" y="1726572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/>
              <a:t>78</a:t>
            </a:r>
            <a:r>
              <a:rPr lang="en-GB" sz="1100" baseline="30000" smtClean="0"/>
              <a:t>o</a:t>
            </a:r>
            <a:endParaRPr lang="en-GB" sz="1100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3324415" y="213459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56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2912110" y="2688885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/>
              <a:t>17</a:t>
            </a:r>
            <a:r>
              <a:rPr lang="en-GB" sz="1100" baseline="30000" smtClean="0"/>
              <a:t>o</a:t>
            </a:r>
            <a:endParaRPr lang="en-GB" sz="1100" baseline="30000" dirty="0"/>
          </a:p>
        </p:txBody>
      </p:sp>
      <p:sp>
        <p:nvSpPr>
          <p:cNvPr id="21" name="Parallelogram 20"/>
          <p:cNvSpPr/>
          <p:nvPr/>
        </p:nvSpPr>
        <p:spPr>
          <a:xfrm>
            <a:off x="4212570" y="501506"/>
            <a:ext cx="1197630" cy="847017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Parallelogram 43"/>
          <p:cNvSpPr/>
          <p:nvPr/>
        </p:nvSpPr>
        <p:spPr>
          <a:xfrm>
            <a:off x="5612708" y="501506"/>
            <a:ext cx="1311152" cy="862600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Parallelogram 44"/>
          <p:cNvSpPr/>
          <p:nvPr/>
        </p:nvSpPr>
        <p:spPr>
          <a:xfrm>
            <a:off x="4287761" y="1574604"/>
            <a:ext cx="1237450" cy="750394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Parallelogram 45"/>
          <p:cNvSpPr/>
          <p:nvPr/>
        </p:nvSpPr>
        <p:spPr>
          <a:xfrm>
            <a:off x="5663010" y="1574604"/>
            <a:ext cx="1157861" cy="750394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Parallelogram 46"/>
          <p:cNvSpPr/>
          <p:nvPr/>
        </p:nvSpPr>
        <p:spPr>
          <a:xfrm>
            <a:off x="4054195" y="2527202"/>
            <a:ext cx="1267105" cy="734518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Parallelogram 47"/>
          <p:cNvSpPr/>
          <p:nvPr/>
        </p:nvSpPr>
        <p:spPr>
          <a:xfrm>
            <a:off x="5519301" y="2527202"/>
            <a:ext cx="1267105" cy="734518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4404835" y="49878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97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0" name="TextBox 49"/>
          <p:cNvSpPr txBox="1"/>
          <p:nvPr/>
        </p:nvSpPr>
        <p:spPr>
          <a:xfrm>
            <a:off x="4916205" y="112086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89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1" name="TextBox 50"/>
          <p:cNvSpPr txBox="1"/>
          <p:nvPr/>
        </p:nvSpPr>
        <p:spPr>
          <a:xfrm>
            <a:off x="4215764" y="112086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13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2" name="TextBox 51"/>
          <p:cNvSpPr txBox="1"/>
          <p:nvPr/>
        </p:nvSpPr>
        <p:spPr>
          <a:xfrm>
            <a:off x="5778508" y="49878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37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3" name="TextBox 52"/>
          <p:cNvSpPr txBox="1"/>
          <p:nvPr/>
        </p:nvSpPr>
        <p:spPr>
          <a:xfrm>
            <a:off x="6421384" y="113046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86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4" name="TextBox 53"/>
          <p:cNvSpPr txBox="1"/>
          <p:nvPr/>
        </p:nvSpPr>
        <p:spPr>
          <a:xfrm>
            <a:off x="6550557" y="49878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9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5" name="TextBox 54"/>
          <p:cNvSpPr txBox="1"/>
          <p:nvPr/>
        </p:nvSpPr>
        <p:spPr>
          <a:xfrm>
            <a:off x="4420729" y="1562422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78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6" name="TextBox 55"/>
          <p:cNvSpPr txBox="1"/>
          <p:nvPr/>
        </p:nvSpPr>
        <p:spPr>
          <a:xfrm>
            <a:off x="5143049" y="154544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34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7" name="TextBox 56"/>
          <p:cNvSpPr txBox="1"/>
          <p:nvPr/>
        </p:nvSpPr>
        <p:spPr>
          <a:xfrm>
            <a:off x="4309734" y="2093998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82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8" name="TextBox 57"/>
          <p:cNvSpPr txBox="1"/>
          <p:nvPr/>
        </p:nvSpPr>
        <p:spPr>
          <a:xfrm>
            <a:off x="5651202" y="2084251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98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59" name="TextBox 58"/>
          <p:cNvSpPr txBox="1"/>
          <p:nvPr/>
        </p:nvSpPr>
        <p:spPr>
          <a:xfrm>
            <a:off x="6299731" y="2093998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0" name="TextBox 59"/>
          <p:cNvSpPr txBox="1"/>
          <p:nvPr/>
        </p:nvSpPr>
        <p:spPr>
          <a:xfrm>
            <a:off x="6478520" y="155637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7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1" name="TextBox 60"/>
          <p:cNvSpPr txBox="1"/>
          <p:nvPr/>
        </p:nvSpPr>
        <p:spPr>
          <a:xfrm>
            <a:off x="4036935" y="3030902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95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2" name="TextBox 61"/>
          <p:cNvSpPr txBox="1"/>
          <p:nvPr/>
        </p:nvSpPr>
        <p:spPr>
          <a:xfrm>
            <a:off x="4838800" y="3015506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70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3" name="TextBox 62"/>
          <p:cNvSpPr txBox="1"/>
          <p:nvPr/>
        </p:nvSpPr>
        <p:spPr>
          <a:xfrm>
            <a:off x="4186096" y="2536111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96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4" name="TextBox 63"/>
          <p:cNvSpPr txBox="1"/>
          <p:nvPr/>
        </p:nvSpPr>
        <p:spPr>
          <a:xfrm>
            <a:off x="5651201" y="2539314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8</a:t>
            </a:r>
            <a:r>
              <a:rPr lang="en-GB" sz="1100" dirty="0" smtClean="0"/>
              <a:t>4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99346" y="3024552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75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sp>
        <p:nvSpPr>
          <p:cNvPr id="66" name="TextBox 65"/>
          <p:cNvSpPr txBox="1"/>
          <p:nvPr/>
        </p:nvSpPr>
        <p:spPr>
          <a:xfrm>
            <a:off x="6411552" y="251426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53</a:t>
            </a:r>
            <a:r>
              <a:rPr lang="en-GB" sz="1100" baseline="30000" dirty="0" smtClean="0"/>
              <a:t>o</a:t>
            </a:r>
            <a:endParaRPr lang="en-GB" sz="1100" baseline="30000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960062" y="932806"/>
            <a:ext cx="191470" cy="1880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3413761" y="905054"/>
            <a:ext cx="196042" cy="224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riangle 75"/>
          <p:cNvSpPr/>
          <p:nvPr/>
        </p:nvSpPr>
        <p:spPr>
          <a:xfrm>
            <a:off x="512101" y="4119781"/>
            <a:ext cx="1863054" cy="1734661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riangle 76"/>
          <p:cNvSpPr/>
          <p:nvPr/>
        </p:nvSpPr>
        <p:spPr>
          <a:xfrm>
            <a:off x="2568054" y="4099157"/>
            <a:ext cx="2014371" cy="1755285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Parallelogram 77"/>
          <p:cNvSpPr/>
          <p:nvPr/>
        </p:nvSpPr>
        <p:spPr>
          <a:xfrm>
            <a:off x="4916205" y="4119781"/>
            <a:ext cx="2063966" cy="1028985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Parallelogram 78"/>
          <p:cNvSpPr/>
          <p:nvPr/>
        </p:nvSpPr>
        <p:spPr>
          <a:xfrm>
            <a:off x="4900970" y="5501139"/>
            <a:ext cx="2063966" cy="1028985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29610" y="5605765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charset="0"/>
                        </a:rPr>
                        <m:t>50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10" y="5605765"/>
                <a:ext cx="850291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1716145" y="5563317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charset="0"/>
                        </a:rPr>
                        <m:t>5</m:t>
                      </m:r>
                      <m:r>
                        <a:rPr lang="en-GB" sz="1400" b="0" i="1" dirty="0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GB" sz="1400" baseline="30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145" y="5563317"/>
                <a:ext cx="850291" cy="3028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018084" y="4271947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charset="0"/>
                        </a:rPr>
                        <m:t>80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084" y="4271947"/>
                <a:ext cx="850291" cy="3077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135195" y="4297650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charset="0"/>
                        </a:rPr>
                        <m:t>90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195" y="4297650"/>
                <a:ext cx="850291" cy="3077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407094" y="5589020"/>
                <a:ext cx="850291" cy="302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charset="0"/>
                        </a:rPr>
                        <m:t>7</m:t>
                      </m:r>
                      <m:r>
                        <a:rPr lang="en-GB" sz="1400" b="0" i="1" dirty="0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GB" sz="1400" baseline="300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094" y="5589020"/>
                <a:ext cx="850291" cy="30284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076937" y="5573387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0" dirty="0" smtClean="0"/>
                  <a:t>2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charset="0"/>
                      </a:rPr>
                      <m:t>0</m:t>
                    </m:r>
                  </m:oMath>
                </a14:m>
                <a:r>
                  <a:rPr lang="en-GB" sz="1400" baseline="30000" dirty="0" smtClean="0"/>
                  <a:t>o</a:t>
                </a:r>
                <a:endParaRPr lang="en-GB" sz="1400" baseline="300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937" y="5573387"/>
                <a:ext cx="85029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2158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4889593" y="4093873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charset="0"/>
                        </a:rPr>
                        <m:t>108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93" y="4093873"/>
                <a:ext cx="850291" cy="3077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687747" y="4896911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charset="0"/>
                        </a:rPr>
                        <m:t>72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747" y="4896911"/>
                <a:ext cx="850291" cy="3077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147825" y="4866938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charset="0"/>
                        </a:rPr>
                        <m:t>108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825" y="4866938"/>
                <a:ext cx="850291" cy="3077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358338" y="4092640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charset="0"/>
                        </a:rPr>
                        <m:t>72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338" y="4092640"/>
                <a:ext cx="850291" cy="3077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925780" y="5504765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charset="0"/>
                        </a:rPr>
                        <m:t>82.5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780" y="5504765"/>
                <a:ext cx="850291" cy="3077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838800" y="6249863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charset="0"/>
                        </a:rPr>
                        <m:t>102.5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800" y="6249863"/>
                <a:ext cx="850291" cy="30777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1031763" y="115051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97</a:t>
            </a:r>
            <a:r>
              <a:rPr lang="en-GB" sz="1100" baseline="30000" dirty="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89914" y="113889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rgbClr val="FF0000"/>
                </a:solidFill>
              </a:rPr>
              <a:t>70</a:t>
            </a:r>
            <a:r>
              <a:rPr lang="en-GB" sz="1100" baseline="3000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84370" y="115943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rgbClr val="FF0000"/>
                </a:solidFill>
              </a:rPr>
              <a:t>71</a:t>
            </a:r>
            <a:r>
              <a:rPr lang="en-GB" sz="1100" baseline="3000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331517" y="1138893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rgbClr val="FF0000"/>
                </a:solidFill>
              </a:rPr>
              <a:t>71</a:t>
            </a:r>
            <a:r>
              <a:rPr lang="en-GB" sz="1100" baseline="3000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10960" y="2091658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rgbClr val="FF0000"/>
                </a:solidFill>
              </a:rPr>
              <a:t>92</a:t>
            </a:r>
            <a:r>
              <a:rPr lang="en-GB" sz="1100" baseline="3000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230516" y="212097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rgbClr val="FF0000"/>
                </a:solidFill>
              </a:rPr>
              <a:t>12</a:t>
            </a:r>
            <a:r>
              <a:rPr lang="en-GB" sz="1100" baseline="3000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900706" y="1724152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rgbClr val="FF0000"/>
                </a:solidFill>
              </a:rPr>
              <a:t>34</a:t>
            </a:r>
            <a:r>
              <a:rPr lang="en-GB" sz="1100" baseline="3000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23560" y="2620685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rgbClr val="FF0000"/>
                </a:solidFill>
              </a:rPr>
              <a:t>82</a:t>
            </a:r>
            <a:r>
              <a:rPr lang="en-GB" sz="1100" baseline="3000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230306" y="3046539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69</a:t>
            </a:r>
            <a:r>
              <a:rPr lang="en-GB" sz="1100" baseline="30000" dirty="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331517" y="3055435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73</a:t>
            </a:r>
            <a:r>
              <a:rPr lang="en-GB" sz="1100" baseline="30000" dirty="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017650" y="499740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161</a:t>
            </a:r>
            <a:r>
              <a:rPr lang="en-GB" sz="1100" baseline="30000" dirty="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12708" y="1146080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143</a:t>
            </a:r>
            <a:r>
              <a:rPr lang="en-GB" sz="1100" baseline="30000" dirty="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937376" y="2098604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rgbClr val="FF0000"/>
                </a:solidFill>
              </a:rPr>
              <a:t>166</a:t>
            </a:r>
            <a:r>
              <a:rPr lang="en-GB" sz="1100" baseline="3000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97695" y="1545864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rgbClr val="FF0000"/>
                </a:solidFill>
              </a:rPr>
              <a:t>164</a:t>
            </a:r>
            <a:r>
              <a:rPr lang="en-GB" sz="1100" baseline="3000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948999" y="2524907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mtClean="0">
                <a:solidFill>
                  <a:srgbClr val="FF0000"/>
                </a:solidFill>
              </a:rPr>
              <a:t>99</a:t>
            </a:r>
            <a:r>
              <a:rPr lang="en-GB" sz="1100" baseline="3000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527682" y="3000110"/>
            <a:ext cx="5016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148</a:t>
            </a:r>
            <a:r>
              <a:rPr lang="en-GB" sz="1100" baseline="30000" dirty="0" smtClean="0">
                <a:solidFill>
                  <a:srgbClr val="FF0000"/>
                </a:solidFill>
              </a:rPr>
              <a:t>o</a:t>
            </a:r>
            <a:endParaRPr lang="en-GB" sz="11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6247063" y="5504765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charset="0"/>
                        </a:rPr>
                        <m:t>102.5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7063" y="5504765"/>
                <a:ext cx="850291" cy="30777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6072744" y="6249862"/>
                <a:ext cx="8502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charset="0"/>
                        </a:rPr>
                        <m:t>7</m:t>
                      </m:r>
                      <m:r>
                        <a:rPr lang="en-GB" sz="1400" b="0" i="1" smtClean="0">
                          <a:latin typeface="Cambria Math" charset="0"/>
                        </a:rPr>
                        <m:t>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744" y="6249862"/>
                <a:ext cx="850291" cy="30777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Ink 16"/>
              <p14:cNvContentPartPr/>
              <p14:nvPr/>
            </p14:nvContentPartPr>
            <p14:xfrm>
              <a:off x="1303393" y="955209"/>
              <a:ext cx="157320" cy="28044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91513" y="943329"/>
                <a:ext cx="181080" cy="30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103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168</Words>
  <Application>Microsoft Office PowerPoint</Application>
  <PresentationFormat>Custom</PresentationFormat>
  <Paragraphs>184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Mangal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Brodie Burton</cp:lastModifiedBy>
  <cp:revision>23</cp:revision>
  <dcterms:created xsi:type="dcterms:W3CDTF">2016-12-19T16:50:17Z</dcterms:created>
  <dcterms:modified xsi:type="dcterms:W3CDTF">2017-03-08T12:28:36Z</dcterms:modified>
</cp:coreProperties>
</file>