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/>
    <p:restoredTop sz="94729"/>
  </p:normalViewPr>
  <p:slideViewPr>
    <p:cSldViewPr snapToGrid="0" snapToObjects="1">
      <p:cViewPr>
        <p:scale>
          <a:sx n="90" d="100"/>
          <a:sy n="90" d="100"/>
        </p:scale>
        <p:origin x="2552" y="-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4A0888-F44E-4625-BA7B-E0B430B5BEAA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397BD8-1711-4A2A-A3B2-41A376FA0B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2181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97BD8-1711-4A2A-A3B2-41A376FA0BB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796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549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11.png"/><Relationship Id="rId7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69239" y="882491"/>
            <a:ext cx="6972300" cy="274320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u="sng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Developing – Solve one and two step equations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u="none" strike="noStrike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GB" sz="1200" u="none" strike="noStrike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GB" sz="1200" u="none" strike="noStrike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u="none" strike="noStrike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5429" y="3712686"/>
            <a:ext cx="6972300" cy="2743200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u="sng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Securing – Solve the following equations 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8604" y="6573996"/>
            <a:ext cx="6972300" cy="388683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u="sng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Mastering 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Rounded Rectangle 8"/>
              <p:cNvSpPr/>
              <p:nvPr/>
            </p:nvSpPr>
            <p:spPr>
              <a:xfrm>
                <a:off x="417829" y="1434306"/>
                <a:ext cx="1450975" cy="2077085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+7=14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+8=15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+9=10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+8=1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+4=−9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−8=15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−3=10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−2=11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−9=−10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−8=−8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0" marR="0" indent="22860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>
                    <a:effectLst/>
                    <a:ea typeface="Calibri" charset="0"/>
                    <a:cs typeface="Times New Roman" charset="0"/>
                  </a:rPr>
                  <a:t> </a:t>
                </a:r>
              </a:p>
            </p:txBody>
          </p:sp>
        </mc:Choice>
        <mc:Fallback>
          <p:sp>
            <p:nvSpPr>
              <p:cNvPr id="9" name="Rounded 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29" y="1434306"/>
                <a:ext cx="1450975" cy="2077085"/>
              </a:xfrm>
              <a:prstGeom prst="roundRect">
                <a:avLst/>
              </a:prstGeom>
              <a:blipFill rotWithShape="0">
                <a:blip r:embed="rId3"/>
                <a:stretch>
                  <a:fillRect t="-4956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ounded Rectangle 9"/>
          <p:cNvSpPr/>
          <p:nvPr/>
        </p:nvSpPr>
        <p:spPr>
          <a:xfrm>
            <a:off x="417829" y="1200626"/>
            <a:ext cx="1450975" cy="34417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ea typeface="Calibri" charset="0"/>
                <a:cs typeface="Times New Roman" charset="0"/>
              </a:rPr>
              <a:t>Solve for x</a:t>
            </a:r>
            <a:endParaRPr lang="en-GB" sz="1200">
              <a:effectLst/>
              <a:ea typeface="Calibri" charset="0"/>
              <a:cs typeface="Times New Roman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ounded Rectangle 10"/>
              <p:cNvSpPr/>
              <p:nvPr/>
            </p:nvSpPr>
            <p:spPr>
              <a:xfrm>
                <a:off x="2943224" y="1443831"/>
                <a:ext cx="1521460" cy="2077085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7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=14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8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=16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9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=81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2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=7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4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=−16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÷8=15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÷3=10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÷−2=11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÷−9=−10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÷−8=−8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0" marR="0" indent="22860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>
                    <a:effectLst/>
                    <a:ea typeface="Calibri" charset="0"/>
                    <a:cs typeface="Times New Roman" charset="0"/>
                  </a:rPr>
                  <a:t> </a:t>
                </a:r>
              </a:p>
            </p:txBody>
          </p:sp>
        </mc:Choice>
        <mc:Fallback>
          <p:sp>
            <p:nvSpPr>
              <p:cNvPr id="11" name="Rounded 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3224" y="1443831"/>
                <a:ext cx="1521460" cy="2077085"/>
              </a:xfrm>
              <a:prstGeom prst="roundRect">
                <a:avLst/>
              </a:prstGeom>
              <a:blipFill rotWithShape="0">
                <a:blip r:embed="rId4"/>
                <a:stretch>
                  <a:fillRect t="-9329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ounded Rectangle 11"/>
          <p:cNvSpPr/>
          <p:nvPr/>
        </p:nvSpPr>
        <p:spPr>
          <a:xfrm>
            <a:off x="2936874" y="1210151"/>
            <a:ext cx="1527810" cy="34417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ea typeface="Calibri" charset="0"/>
                <a:cs typeface="Times New Roman" charset="0"/>
              </a:rPr>
              <a:t>Solve for x</a:t>
            </a:r>
            <a:endParaRPr lang="en-GB" sz="1200">
              <a:effectLst/>
              <a:ea typeface="Calibri" charset="0"/>
              <a:cs typeface="Times New Roman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ounded Rectangle 12"/>
              <p:cNvSpPr/>
              <p:nvPr/>
            </p:nvSpPr>
            <p:spPr>
              <a:xfrm>
                <a:off x="5532119" y="1430496"/>
                <a:ext cx="1521460" cy="2077085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2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+4=14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8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+8=16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9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+9=81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5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−5=25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4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−4=−16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</m:ctrlPr>
                      </m:fPr>
                      <m:num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𝑥</m:t>
                        </m:r>
                      </m:num>
                      <m:den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3</m:t>
                        </m:r>
                      </m:den>
                    </m:f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−9=4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</m:ctrlPr>
                      </m:fPr>
                      <m:num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𝑥</m:t>
                        </m:r>
                      </m:num>
                      <m:den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4</m:t>
                        </m:r>
                      </m:den>
                    </m:f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−8=16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</m:ctrlPr>
                      </m:fPr>
                      <m:num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𝑥</m:t>
                        </m:r>
                      </m:num>
                      <m:den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5</m:t>
                        </m:r>
                      </m:den>
                    </m:f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+9=25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22860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u="none" strike="noStrike">
                    <a:solidFill>
                      <a:srgbClr val="000000"/>
                    </a:solidFill>
                    <a:effectLst/>
                    <a:ea typeface="Calibri" charset="0"/>
                    <a:cs typeface="Times New Roman" charset="0"/>
                  </a:rPr>
                  <a:t> </a:t>
                </a:r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0" marR="0" indent="22860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>
                    <a:effectLst/>
                    <a:ea typeface="Calibri" charset="0"/>
                    <a:cs typeface="Times New Roman" charset="0"/>
                  </a:rPr>
                  <a:t> </a:t>
                </a:r>
              </a:p>
            </p:txBody>
          </p:sp>
        </mc:Choice>
        <mc:Fallback>
          <p:sp>
            <p:nvSpPr>
              <p:cNvPr id="13" name="Rounded 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2119" y="1430496"/>
                <a:ext cx="1521460" cy="2077085"/>
              </a:xfrm>
              <a:prstGeom prst="roundRect">
                <a:avLst/>
              </a:prstGeom>
              <a:blipFill rotWithShape="0">
                <a:blip r:embed="rId5"/>
                <a:stretch>
                  <a:fillRect t="-5263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ounded Rectangle 13"/>
          <p:cNvSpPr/>
          <p:nvPr/>
        </p:nvSpPr>
        <p:spPr>
          <a:xfrm>
            <a:off x="5525769" y="1189831"/>
            <a:ext cx="1527810" cy="34417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ea typeface="Calibri" charset="0"/>
                <a:cs typeface="Times New Roman" charset="0"/>
              </a:rPr>
              <a:t>Solve for x</a:t>
            </a:r>
            <a:endParaRPr lang="en-GB" sz="1200">
              <a:effectLst/>
              <a:ea typeface="Calibri" charset="0"/>
              <a:cs typeface="Times New Roman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ounded Rectangle 14"/>
              <p:cNvSpPr/>
              <p:nvPr/>
            </p:nvSpPr>
            <p:spPr>
              <a:xfrm>
                <a:off x="411479" y="4287996"/>
                <a:ext cx="1762125" cy="2077085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:r>
                  <a:rPr lang="en-GB" sz="1200">
                    <a:solidFill>
                      <a:srgbClr val="000000"/>
                    </a:solidFill>
                    <a:effectLst/>
                    <a:ea typeface="Times New Roman" charset="0"/>
                    <a:cs typeface="Times New Roman" charset="0"/>
                  </a:rPr>
                  <a:t>2(</a:t>
                </a: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+7) =14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3(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+8)=15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4(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+9)=10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5(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+8)=1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7(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+4)=−7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−2(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−8)=15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4(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−3)=10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−2(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−2)=11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−2(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−9)=−10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−(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−8)=−8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0" marR="0" indent="22860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>
                    <a:effectLst/>
                    <a:ea typeface="Calibri" charset="0"/>
                    <a:cs typeface="Times New Roman" charset="0"/>
                  </a:rPr>
                  <a:t> </a:t>
                </a:r>
              </a:p>
            </p:txBody>
          </p:sp>
        </mc:Choice>
        <mc:Fallback>
          <p:sp>
            <p:nvSpPr>
              <p:cNvPr id="15" name="Rounded 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79" y="4287996"/>
                <a:ext cx="1762125" cy="2077085"/>
              </a:xfrm>
              <a:prstGeom prst="roundRect">
                <a:avLst/>
              </a:prstGeom>
              <a:blipFill rotWithShape="0">
                <a:blip r:embed="rId6"/>
                <a:stretch>
                  <a:fillRect t="-15160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ounded Rectangle 15"/>
          <p:cNvSpPr/>
          <p:nvPr/>
        </p:nvSpPr>
        <p:spPr>
          <a:xfrm>
            <a:off x="417829" y="4063841"/>
            <a:ext cx="1755140" cy="34417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ea typeface="Calibri" charset="0"/>
                <a:cs typeface="Times New Roman" charset="0"/>
              </a:rPr>
              <a:t>Solve for x</a:t>
            </a:r>
            <a:endParaRPr lang="en-GB" sz="1200">
              <a:effectLst/>
              <a:ea typeface="Calibri" charset="0"/>
              <a:cs typeface="Times New Roman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ounded Rectangle 16"/>
              <p:cNvSpPr/>
              <p:nvPr/>
            </p:nvSpPr>
            <p:spPr>
              <a:xfrm>
                <a:off x="3014344" y="4265771"/>
                <a:ext cx="1762125" cy="2077085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>
                    <a:solidFill>
                      <a:srgbClr val="000000"/>
                    </a:solidFill>
                    <a:effectLst/>
                    <a:ea typeface="Times New Roman" charset="0"/>
                    <a:cs typeface="Times New Roman" charset="0"/>
                  </a:rPr>
                  <a:t> </a:t>
                </a:r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fPr>
                      <m:num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+8</m:t>
                        </m:r>
                      </m:num>
                      <m:den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2</m:t>
                        </m:r>
                      </m:den>
                    </m:f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 =14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fPr>
                      <m:num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−2</m:t>
                        </m:r>
                      </m:num>
                      <m:den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3</m:t>
                        </m:r>
                      </m:den>
                    </m:f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 =1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fPr>
                      <m:num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−4</m:t>
                        </m:r>
                      </m:num>
                      <m:den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8</m:t>
                        </m:r>
                      </m:den>
                    </m:f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 =−1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fPr>
                      <m:num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−5</m:t>
                        </m:r>
                      </m:num>
                      <m:den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5</m:t>
                        </m:r>
                      </m:den>
                    </m:f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 =−2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fPr>
                      <m:num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2</m:t>
                        </m:r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−2</m:t>
                        </m:r>
                      </m:num>
                      <m:den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2</m:t>
                        </m:r>
                      </m:den>
                    </m:f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 =2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fPr>
                      <m:num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3</m:t>
                        </m:r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−2</m:t>
                        </m:r>
                      </m:num>
                      <m:den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−4</m:t>
                        </m:r>
                      </m:den>
                    </m:f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 =−4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u="none" strike="noStrike">
                    <a:solidFill>
                      <a:srgbClr val="000000"/>
                    </a:solidFill>
                    <a:effectLst/>
                    <a:ea typeface="Calibri" charset="0"/>
                    <a:cs typeface="Times New Roman" charset="0"/>
                  </a:rPr>
                  <a:t> </a:t>
                </a:r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0" marR="0" indent="22860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>
                    <a:effectLst/>
                    <a:ea typeface="Calibri" charset="0"/>
                    <a:cs typeface="Times New Roman" charset="0"/>
                  </a:rPr>
                  <a:t> </a:t>
                </a:r>
              </a:p>
            </p:txBody>
          </p:sp>
        </mc:Choice>
        <mc:Fallback>
          <p:sp>
            <p:nvSpPr>
              <p:cNvPr id="17" name="Rounded 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4344" y="4265771"/>
                <a:ext cx="1762125" cy="2077085"/>
              </a:xfrm>
              <a:prstGeom prst="roundRect">
                <a:avLst/>
              </a:prstGeom>
              <a:blipFill rotWithShape="0">
                <a:blip r:embed="rId7"/>
                <a:stretch>
                  <a:fillRect t="-2339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ounded Rectangle 17"/>
          <p:cNvSpPr/>
          <p:nvPr/>
        </p:nvSpPr>
        <p:spPr>
          <a:xfrm>
            <a:off x="2973069" y="4060666"/>
            <a:ext cx="1755140" cy="34417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ea typeface="Calibri" charset="0"/>
                <a:cs typeface="Times New Roman" charset="0"/>
              </a:rPr>
              <a:t>Solve for x</a:t>
            </a:r>
            <a:endParaRPr lang="en-GB" sz="1200">
              <a:effectLst/>
              <a:ea typeface="Calibri" charset="0"/>
              <a:cs typeface="Times New Roman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Rounded Rectangle 18"/>
              <p:cNvSpPr/>
              <p:nvPr/>
            </p:nvSpPr>
            <p:spPr>
              <a:xfrm>
                <a:off x="5229225" y="4263866"/>
                <a:ext cx="1896109" cy="2077085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</m:ctrlPr>
                      </m:sSupPr>
                      <m:e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𝑥</m:t>
                        </m:r>
                      </m:e>
                      <m:sup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2</m:t>
                        </m:r>
                      </m:sup>
                    </m:sSup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=49</m:t>
                    </m:r>
                  </m:oMath>
                </a14:m>
                <a:r>
                  <a:rPr lang="en-GB" sz="1200">
                    <a:solidFill>
                      <a:srgbClr val="000000"/>
                    </a:solidFill>
                    <a:effectLst/>
                    <a:ea typeface="Times New Roman" charset="0"/>
                    <a:cs typeface="Times New Roman" charset="0"/>
                  </a:rPr>
                  <a:t>  there are two answers!</a:t>
                </a:r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</m:ctrlPr>
                      </m:sSupPr>
                      <m:e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𝑥</m:t>
                        </m:r>
                      </m:e>
                      <m:sup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2</m:t>
                        </m:r>
                      </m:sup>
                    </m:sSup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=81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</m:ctrlPr>
                      </m:sSupPr>
                      <m:e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𝑥</m:t>
                        </m:r>
                      </m:e>
                      <m:sup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2</m:t>
                        </m:r>
                      </m:sup>
                    </m:sSup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−6=30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</m:ctrlPr>
                      </m:sSupPr>
                      <m:e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𝑥</m:t>
                        </m:r>
                      </m:e>
                      <m:sup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2</m:t>
                        </m:r>
                      </m:sup>
                    </m:sSup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+9=109</m:t>
                    </m:r>
                  </m:oMath>
                </a14:m>
                <a:r>
                  <a:rPr lang="en-GB" sz="1200">
                    <a:solidFill>
                      <a:srgbClr val="000000"/>
                    </a:solidFill>
                    <a:effectLst/>
                    <a:ea typeface="Times New Roman" charset="0"/>
                    <a:cs typeface="Times New Roman" charset="0"/>
                  </a:rPr>
                  <a:t> </a:t>
                </a:r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</m:ctrlPr>
                      </m:sSupPr>
                      <m:e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2</m:t>
                        </m:r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𝑥</m:t>
                        </m:r>
                      </m:e>
                      <m:sup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2</m:t>
                        </m:r>
                      </m:sup>
                    </m:sSup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=50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</m:ctrlPr>
                      </m:sSupPr>
                      <m:e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3</m:t>
                        </m:r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𝑥</m:t>
                        </m:r>
                      </m:e>
                      <m:sup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2</m:t>
                        </m:r>
                      </m:sup>
                    </m:sSup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=27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5</m:t>
                    </m:r>
                    <m:sSup>
                      <m:sSupPr>
                        <m:ctrlP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</m:ctrlPr>
                      </m:sSupPr>
                      <m:e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𝑥</m:t>
                        </m:r>
                      </m:e>
                      <m:sup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2</m:t>
                        </m:r>
                      </m:sup>
                    </m:sSup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+10=110</m:t>
                    </m:r>
                  </m:oMath>
                </a14:m>
                <a:r>
                  <a:rPr lang="en-GB" sz="1200">
                    <a:solidFill>
                      <a:srgbClr val="000000"/>
                    </a:solidFill>
                    <a:effectLst/>
                    <a:ea typeface="Times New Roman" charset="0"/>
                    <a:cs typeface="Times New Roman" charset="0"/>
                  </a:rPr>
                  <a:t> </a:t>
                </a:r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</m:ctrlPr>
                      </m:sSupPr>
                      <m:e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3</m:t>
                        </m:r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𝑥</m:t>
                        </m:r>
                      </m:e>
                      <m:sup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2</m:t>
                        </m:r>
                      </m:sup>
                    </m:sSup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=60</m:t>
                    </m:r>
                  </m:oMath>
                </a14:m>
                <a:r>
                  <a:rPr lang="en-GB" sz="1200">
                    <a:solidFill>
                      <a:srgbClr val="000000"/>
                    </a:solidFill>
                    <a:effectLst/>
                    <a:ea typeface="Times New Roman" charset="0"/>
                    <a:cs typeface="Times New Roman" charset="0"/>
                  </a:rPr>
                  <a:t>            </a:t>
                </a:r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0" marR="0" indent="22860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>
                    <a:effectLst/>
                    <a:ea typeface="Calibri" charset="0"/>
                    <a:cs typeface="Times New Roman" charset="0"/>
                  </a:rPr>
                  <a:t> </a:t>
                </a:r>
              </a:p>
            </p:txBody>
          </p:sp>
        </mc:Choice>
        <mc:Fallback>
          <p:sp>
            <p:nvSpPr>
              <p:cNvPr id="19" name="Rounded 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9225" y="4263866"/>
                <a:ext cx="1896109" cy="2077085"/>
              </a:xfrm>
              <a:prstGeom prst="roundRect">
                <a:avLst/>
              </a:prstGeom>
              <a:blipFill rotWithShape="0">
                <a:blip r:embed="rId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ounded Rectangle 19"/>
          <p:cNvSpPr/>
          <p:nvPr/>
        </p:nvSpPr>
        <p:spPr>
          <a:xfrm>
            <a:off x="5450839" y="3943826"/>
            <a:ext cx="1674495" cy="34417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ea typeface="Calibri" charset="0"/>
                <a:cs typeface="Times New Roman" charset="0"/>
              </a:rPr>
              <a:t>Solve for x</a:t>
            </a:r>
            <a:endParaRPr lang="en-GB" sz="1200">
              <a:effectLst/>
              <a:ea typeface="Calibri" charset="0"/>
              <a:cs typeface="Times New Roman" charset="0"/>
            </a:endParaRPr>
          </a:p>
        </p:txBody>
      </p:sp>
      <p:sp>
        <p:nvSpPr>
          <p:cNvPr id="21" name="Triangle 20"/>
          <p:cNvSpPr/>
          <p:nvPr/>
        </p:nvSpPr>
        <p:spPr>
          <a:xfrm>
            <a:off x="498474" y="6915626"/>
            <a:ext cx="1752600" cy="1600200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2" name="Text Box 17"/>
          <p:cNvSpPr txBox="1"/>
          <p:nvPr/>
        </p:nvSpPr>
        <p:spPr>
          <a:xfrm>
            <a:off x="1105534" y="7147401"/>
            <a:ext cx="533400" cy="340995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effectLst/>
                <a:ea typeface="Calibri" charset="0"/>
                <a:cs typeface="Times New Roman" charset="0"/>
              </a:rPr>
              <a:t>80</a:t>
            </a:r>
            <a:r>
              <a:rPr lang="en-GB" sz="1200" baseline="30000">
                <a:effectLst/>
                <a:ea typeface="Calibri" charset="0"/>
                <a:cs typeface="Times New Roman" charset="0"/>
              </a:rPr>
              <a:t>o</a:t>
            </a:r>
            <a:endParaRPr lang="en-GB" sz="1200">
              <a:effectLst/>
              <a:ea typeface="Calibri" charset="0"/>
              <a:cs typeface="Times New Roman" charset="0"/>
            </a:endParaRPr>
          </a:p>
        </p:txBody>
      </p:sp>
      <p:sp>
        <p:nvSpPr>
          <p:cNvPr id="25" name="Text Box 18"/>
          <p:cNvSpPr txBox="1"/>
          <p:nvPr/>
        </p:nvSpPr>
        <p:spPr>
          <a:xfrm>
            <a:off x="491489" y="8288496"/>
            <a:ext cx="614045" cy="340995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26" name="Text Box 19"/>
          <p:cNvSpPr txBox="1"/>
          <p:nvPr/>
        </p:nvSpPr>
        <p:spPr>
          <a:xfrm>
            <a:off x="1564639" y="8288496"/>
            <a:ext cx="755015" cy="340995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effectLst/>
                <a:ea typeface="Calibri" charset="0"/>
                <a:cs typeface="Times New Roman" charset="0"/>
              </a:rPr>
              <a:t>3x-60</a:t>
            </a:r>
            <a:r>
              <a:rPr lang="en-GB" sz="1200" baseline="30000">
                <a:effectLst/>
                <a:ea typeface="Calibri" charset="0"/>
                <a:cs typeface="Times New Roman" charset="0"/>
              </a:rPr>
              <a:t>o</a:t>
            </a:r>
            <a:endParaRPr lang="en-GB" sz="1200">
              <a:effectLst/>
              <a:ea typeface="Calibri" charset="0"/>
              <a:cs typeface="Times New Roman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457199" y="8630126"/>
            <a:ext cx="1755140" cy="34417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ea typeface="Calibri" charset="0"/>
                <a:cs typeface="Times New Roman" charset="0"/>
              </a:rPr>
              <a:t>Solve for x</a:t>
            </a:r>
            <a:endParaRPr lang="en-GB" sz="1200">
              <a:effectLst/>
              <a:ea typeface="Calibri" charset="0"/>
              <a:cs typeface="Times New Roman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973704" y="6772116"/>
            <a:ext cx="1221740" cy="16751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9" name="Text Box 24"/>
          <p:cNvSpPr txBox="1"/>
          <p:nvPr/>
        </p:nvSpPr>
        <p:spPr>
          <a:xfrm>
            <a:off x="2856229" y="8193881"/>
            <a:ext cx="755015" cy="340995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effectLst/>
                <a:ea typeface="Calibri" charset="0"/>
                <a:cs typeface="Times New Roman" charset="0"/>
              </a:rPr>
              <a:t>3x-60</a:t>
            </a:r>
            <a:r>
              <a:rPr lang="en-GB" sz="1200" baseline="30000">
                <a:effectLst/>
                <a:ea typeface="Calibri" charset="0"/>
                <a:cs typeface="Times New Roman" charset="0"/>
              </a:rPr>
              <a:t>o</a:t>
            </a:r>
            <a:endParaRPr lang="en-GB" sz="1200">
              <a:effectLst/>
              <a:ea typeface="Calibri" charset="0"/>
              <a:cs typeface="Times New Roman" charset="0"/>
            </a:endParaRPr>
          </a:p>
        </p:txBody>
      </p:sp>
      <p:sp>
        <p:nvSpPr>
          <p:cNvPr id="30" name="Text Box 25"/>
          <p:cNvSpPr txBox="1"/>
          <p:nvPr/>
        </p:nvSpPr>
        <p:spPr>
          <a:xfrm>
            <a:off x="3606164" y="8195786"/>
            <a:ext cx="755015" cy="340995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effectLst/>
                <a:ea typeface="Calibri" charset="0"/>
                <a:cs typeface="Times New Roman" charset="0"/>
              </a:rPr>
              <a:t>3x-60</a:t>
            </a:r>
            <a:r>
              <a:rPr lang="en-GB" sz="1200" baseline="30000">
                <a:effectLst/>
                <a:ea typeface="Calibri" charset="0"/>
                <a:cs typeface="Times New Roman" charset="0"/>
              </a:rPr>
              <a:t>o</a:t>
            </a:r>
            <a:endParaRPr lang="en-GB" sz="1200">
              <a:effectLst/>
              <a:ea typeface="Calibri" charset="0"/>
              <a:cs typeface="Times New Roman" charset="0"/>
            </a:endParaRPr>
          </a:p>
        </p:txBody>
      </p:sp>
      <p:sp>
        <p:nvSpPr>
          <p:cNvPr id="31" name="Text Box 26"/>
          <p:cNvSpPr txBox="1"/>
          <p:nvPr/>
        </p:nvSpPr>
        <p:spPr>
          <a:xfrm>
            <a:off x="2853689" y="6774021"/>
            <a:ext cx="755015" cy="340995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effectLst/>
                <a:ea typeface="Calibri" charset="0"/>
                <a:cs typeface="Times New Roman" charset="0"/>
              </a:rPr>
              <a:t>3x-60</a:t>
            </a:r>
            <a:r>
              <a:rPr lang="en-GB" sz="1200" baseline="30000">
                <a:effectLst/>
                <a:ea typeface="Calibri" charset="0"/>
                <a:cs typeface="Times New Roman" charset="0"/>
              </a:rPr>
              <a:t>o</a:t>
            </a:r>
            <a:endParaRPr lang="en-GB" sz="1200">
              <a:effectLst/>
              <a:ea typeface="Calibri" charset="0"/>
              <a:cs typeface="Times New Roman" charset="0"/>
            </a:endParaRPr>
          </a:p>
        </p:txBody>
      </p:sp>
      <p:sp>
        <p:nvSpPr>
          <p:cNvPr id="32" name="Text Box 27"/>
          <p:cNvSpPr txBox="1"/>
          <p:nvPr/>
        </p:nvSpPr>
        <p:spPr>
          <a:xfrm>
            <a:off x="3601084" y="6766401"/>
            <a:ext cx="755015" cy="340995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effectLst/>
                <a:ea typeface="Calibri" charset="0"/>
                <a:cs typeface="Times New Roman" charset="0"/>
              </a:rPr>
              <a:t>3x-60</a:t>
            </a:r>
            <a:r>
              <a:rPr lang="en-GB" sz="1200" baseline="30000">
                <a:effectLst/>
                <a:ea typeface="Calibri" charset="0"/>
                <a:cs typeface="Times New Roman" charset="0"/>
              </a:rPr>
              <a:t>o</a:t>
            </a:r>
            <a:endParaRPr lang="en-GB" sz="1200">
              <a:effectLst/>
              <a:ea typeface="Calibri" charset="0"/>
              <a:cs typeface="Times New Roman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2719704" y="8632031"/>
            <a:ext cx="1755140" cy="34417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ea typeface="Calibri" charset="0"/>
                <a:cs typeface="Times New Roman" charset="0"/>
              </a:rPr>
              <a:t>Solve for x</a:t>
            </a:r>
            <a:endParaRPr lang="en-GB" sz="1200">
              <a:effectLst/>
              <a:ea typeface="Calibri" charset="0"/>
              <a:cs typeface="Times New Roman" charset="0"/>
            </a:endParaRPr>
          </a:p>
        </p:txBody>
      </p:sp>
      <p:sp>
        <p:nvSpPr>
          <p:cNvPr id="34" name="Trapezoid 33"/>
          <p:cNvSpPr/>
          <p:nvPr/>
        </p:nvSpPr>
        <p:spPr>
          <a:xfrm>
            <a:off x="4917439" y="6920706"/>
            <a:ext cx="1903730" cy="1558290"/>
          </a:xfrm>
          <a:prstGeom prst="trapezoi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cxnSp>
        <p:nvCxnSpPr>
          <p:cNvPr id="35" name="Straight Connector 34"/>
          <p:cNvCxnSpPr/>
          <p:nvPr/>
        </p:nvCxnSpPr>
        <p:spPr>
          <a:xfrm>
            <a:off x="5374639" y="6920706"/>
            <a:ext cx="0" cy="155829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 Box 31"/>
          <p:cNvSpPr txBox="1"/>
          <p:nvPr/>
        </p:nvSpPr>
        <p:spPr>
          <a:xfrm>
            <a:off x="5447029" y="6699091"/>
            <a:ext cx="755015" cy="340995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effectLst/>
                <a:ea typeface="Calibri" charset="0"/>
                <a:cs typeface="Times New Roman" charset="0"/>
              </a:rPr>
              <a:t>x-2</a:t>
            </a:r>
          </a:p>
        </p:txBody>
      </p:sp>
      <p:sp>
        <p:nvSpPr>
          <p:cNvPr id="37" name="Text Box 32"/>
          <p:cNvSpPr txBox="1"/>
          <p:nvPr/>
        </p:nvSpPr>
        <p:spPr>
          <a:xfrm>
            <a:off x="5454014" y="8449151"/>
            <a:ext cx="755015" cy="340995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effectLst/>
                <a:ea typeface="Calibri" charset="0"/>
                <a:cs typeface="Times New Roman" charset="0"/>
              </a:rPr>
              <a:t>2x</a:t>
            </a:r>
          </a:p>
        </p:txBody>
      </p:sp>
      <p:sp>
        <p:nvSpPr>
          <p:cNvPr id="38" name="Text Box 33"/>
          <p:cNvSpPr txBox="1"/>
          <p:nvPr/>
        </p:nvSpPr>
        <p:spPr>
          <a:xfrm>
            <a:off x="5123179" y="7603331"/>
            <a:ext cx="755015" cy="340995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effectLst/>
                <a:ea typeface="Calibri" charset="0"/>
                <a:cs typeface="Times New Roman" charset="0"/>
              </a:rPr>
              <a:t>3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4909819" y="8745696"/>
            <a:ext cx="1911985" cy="34417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ea typeface="Calibri" charset="0"/>
                <a:cs typeface="Times New Roman" charset="0"/>
              </a:rPr>
              <a:t>Solve for x, area = 60cm</a:t>
            </a:r>
            <a:r>
              <a:rPr lang="en-GB" sz="1200" baseline="3000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ea typeface="Calibri" charset="0"/>
                <a:cs typeface="Times New Roman" charset="0"/>
              </a:rPr>
              <a:t>2</a:t>
            </a:r>
            <a:endParaRPr lang="en-GB" sz="1200">
              <a:effectLst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76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23837" y="916146"/>
            <a:ext cx="6972300" cy="274320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u="sng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Developing 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0027" y="3746341"/>
            <a:ext cx="6972300" cy="2743200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u="sng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Securing 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3202" y="6607651"/>
            <a:ext cx="6972300" cy="388683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u="sng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Mastering 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5x-30=180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5x=210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x=42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3x-60=90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3x=150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x=50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(x-2+2x)x3x0.5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(9x-6)x0.5=60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9x-6=120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9x=126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x=14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ounded Rectangle 11"/>
              <p:cNvSpPr/>
              <p:nvPr/>
            </p:nvSpPr>
            <p:spPr>
              <a:xfrm>
                <a:off x="372427" y="1351121"/>
                <a:ext cx="1450975" cy="2077085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=7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=7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=1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=−9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=−13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=23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=13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=13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=−1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=0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0" marR="0" indent="22860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>
                    <a:effectLst/>
                    <a:ea typeface="Calibri" charset="0"/>
                    <a:cs typeface="Times New Roman" charset="0"/>
                  </a:rPr>
                  <a:t> </a:t>
                </a:r>
              </a:p>
            </p:txBody>
          </p:sp>
        </mc:Choice>
        <mc:Fallback>
          <p:sp>
            <p:nvSpPr>
              <p:cNvPr id="12" name="Rounded 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427" y="1351121"/>
                <a:ext cx="1450975" cy="2077085"/>
              </a:xfrm>
              <a:prstGeom prst="roundRect">
                <a:avLst/>
              </a:prstGeom>
              <a:blipFill rotWithShape="0">
                <a:blip r:embed="rId2"/>
                <a:stretch>
                  <a:fillRect t="-877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ounded Rectangle 12"/>
              <p:cNvSpPr/>
              <p:nvPr/>
            </p:nvSpPr>
            <p:spPr>
              <a:xfrm>
                <a:off x="1845627" y="1352391"/>
                <a:ext cx="1521460" cy="2077085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=2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=2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=9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=3.5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=−4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=120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=30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=−22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=90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=64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0" marR="0" indent="22860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>
                    <a:effectLst/>
                    <a:ea typeface="Calibri" charset="0"/>
                    <a:cs typeface="Times New Roman" charset="0"/>
                  </a:rPr>
                  <a:t> </a:t>
                </a:r>
              </a:p>
            </p:txBody>
          </p:sp>
        </mc:Choice>
        <mc:Fallback>
          <p:sp>
            <p:nvSpPr>
              <p:cNvPr id="13" name="Rounded 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5627" y="1352391"/>
                <a:ext cx="1521460" cy="2077085"/>
              </a:xfrm>
              <a:prstGeom prst="roundRect">
                <a:avLst/>
              </a:prstGeom>
              <a:blipFill rotWithShape="0">
                <a:blip r:embed="rId3"/>
                <a:stretch>
                  <a:fillRect t="-875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ounded Rectangle 13"/>
              <p:cNvSpPr/>
              <p:nvPr/>
            </p:nvSpPr>
            <p:spPr>
              <a:xfrm>
                <a:off x="3422332" y="1352391"/>
                <a:ext cx="1521460" cy="2077085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=5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=1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=8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=6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=−3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=39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=96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=80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22860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u="none" strike="noStrike">
                    <a:solidFill>
                      <a:srgbClr val="000000"/>
                    </a:solidFill>
                    <a:effectLst/>
                    <a:ea typeface="Calibri" charset="0"/>
                    <a:cs typeface="Times New Roman" charset="0"/>
                  </a:rPr>
                  <a:t> </a:t>
                </a:r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0" marR="0" indent="22860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>
                    <a:effectLst/>
                    <a:ea typeface="Calibri" charset="0"/>
                    <a:cs typeface="Times New Roman" charset="0"/>
                  </a:rPr>
                  <a:t> </a:t>
                </a:r>
              </a:p>
            </p:txBody>
          </p:sp>
        </mc:Choice>
        <mc:Fallback>
          <p:sp>
            <p:nvSpPr>
              <p:cNvPr id="14" name="Rounded 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2332" y="1352391"/>
                <a:ext cx="1521460" cy="2077085"/>
              </a:xfrm>
              <a:prstGeom prst="round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ounded Rectangle 14"/>
              <p:cNvSpPr/>
              <p:nvPr/>
            </p:nvSpPr>
            <p:spPr>
              <a:xfrm>
                <a:off x="489267" y="4093051"/>
                <a:ext cx="1762125" cy="2077085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 =0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=−3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=−6.5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=−7.8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=−5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=−0.5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=5.5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=−3.5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=14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=16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0" marR="0" indent="22860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>
                    <a:effectLst/>
                    <a:ea typeface="Calibri" charset="0"/>
                    <a:cs typeface="Times New Roman" charset="0"/>
                  </a:rPr>
                  <a:t> </a:t>
                </a:r>
              </a:p>
            </p:txBody>
          </p:sp>
        </mc:Choice>
        <mc:Fallback>
          <p:sp>
            <p:nvSpPr>
              <p:cNvPr id="15" name="Rounded 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267" y="4093051"/>
                <a:ext cx="1762125" cy="2077085"/>
              </a:xfrm>
              <a:prstGeom prst="roundRect">
                <a:avLst/>
              </a:prstGeom>
              <a:blipFill rotWithShape="0">
                <a:blip r:embed="rId5"/>
                <a:stretch>
                  <a:fillRect t="-10787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ounded Rectangle 15"/>
              <p:cNvSpPr/>
              <p:nvPr/>
            </p:nvSpPr>
            <p:spPr>
              <a:xfrm>
                <a:off x="3092132" y="4093051"/>
                <a:ext cx="1762125" cy="2077085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>
                    <a:solidFill>
                      <a:srgbClr val="000000"/>
                    </a:solidFill>
                    <a:effectLst/>
                    <a:ea typeface="Times New Roman" charset="0"/>
                    <a:cs typeface="Times New Roman" charset="0"/>
                  </a:rPr>
                  <a:t> </a:t>
                </a:r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 =20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 =5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 =−4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 =−5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 =3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=6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u="none" strike="noStrike">
                    <a:solidFill>
                      <a:srgbClr val="000000"/>
                    </a:solidFill>
                    <a:effectLst/>
                    <a:ea typeface="Calibri" charset="0"/>
                    <a:cs typeface="Times New Roman" charset="0"/>
                  </a:rPr>
                  <a:t> </a:t>
                </a:r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0" marR="0" indent="22860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>
                    <a:effectLst/>
                    <a:ea typeface="Calibri" charset="0"/>
                    <a:cs typeface="Times New Roman" charset="0"/>
                  </a:rPr>
                  <a:t> </a:t>
                </a:r>
              </a:p>
            </p:txBody>
          </p:sp>
        </mc:Choice>
        <mc:Fallback>
          <p:sp>
            <p:nvSpPr>
              <p:cNvPr id="16" name="Rounded 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2132" y="4093051"/>
                <a:ext cx="1762125" cy="2077085"/>
              </a:xfrm>
              <a:prstGeom prst="round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ounded Rectangle 16"/>
              <p:cNvSpPr/>
              <p:nvPr/>
            </p:nvSpPr>
            <p:spPr>
              <a:xfrm>
                <a:off x="5357177" y="4079398"/>
                <a:ext cx="1674495" cy="2090738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=7,−7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=9,−9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=6,−6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=10,−10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=5,−5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=3,−3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=5,−5</m:t>
                    </m:r>
                  </m:oMath>
                </a14:m>
                <a:r>
                  <a:rPr lang="en-GB" sz="1200">
                    <a:solidFill>
                      <a:srgbClr val="000000"/>
                    </a:solidFill>
                    <a:effectLst/>
                    <a:ea typeface="Times New Roman" charset="0"/>
                    <a:cs typeface="Times New Roman" charset="0"/>
                  </a:rPr>
                  <a:t> </a:t>
                </a:r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=4.472,−4.472</m:t>
                    </m:r>
                  </m:oMath>
                </a14:m>
                <a:r>
                  <a:rPr lang="en-GB" sz="1200">
                    <a:solidFill>
                      <a:srgbClr val="000000"/>
                    </a:solidFill>
                    <a:effectLst/>
                    <a:ea typeface="Times New Roman" charset="0"/>
                    <a:cs typeface="Times New Roman" charset="0"/>
                  </a:rPr>
                  <a:t>            </a:t>
                </a:r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0" marR="0" indent="22860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>
                    <a:effectLst/>
                    <a:ea typeface="Calibri" charset="0"/>
                    <a:cs typeface="Times New Roman" charset="0"/>
                  </a:rPr>
                  <a:t> </a:t>
                </a:r>
              </a:p>
            </p:txBody>
          </p:sp>
        </mc:Choice>
        <mc:Fallback>
          <p:sp>
            <p:nvSpPr>
              <p:cNvPr id="17" name="Rounded 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7177" y="4079398"/>
                <a:ext cx="1674495" cy="2090738"/>
              </a:xfrm>
              <a:prstGeom prst="round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543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</TotalTime>
  <Words>508</Words>
  <Application>Microsoft Macintosh PowerPoint</Application>
  <PresentationFormat>Custom</PresentationFormat>
  <Paragraphs>240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16</cp:revision>
  <dcterms:created xsi:type="dcterms:W3CDTF">2016-12-19T16:50:17Z</dcterms:created>
  <dcterms:modified xsi:type="dcterms:W3CDTF">2017-06-25T13:53:03Z</dcterms:modified>
</cp:coreProperties>
</file>