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729"/>
  </p:normalViewPr>
  <p:slideViewPr>
    <p:cSldViewPr snapToGrid="0" snapToObjects="1">
      <p:cViewPr>
        <p:scale>
          <a:sx n="100" d="100"/>
          <a:sy n="100" d="100"/>
        </p:scale>
        <p:origin x="24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A0888-F44E-4625-BA7B-E0B430B5BEAA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97BD8-1711-4A2A-A3B2-41A376FA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8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97BD8-1711-4A2A-A3B2-41A376FA0B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9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97BD8-1711-4A2A-A3B2-41A376FA0B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5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0BF3-1277-624E-A4D7-246060CA217D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E068-8CD1-B44D-B614-683A5FD6E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4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4800" y="3593675"/>
            <a:ext cx="6934200" cy="3289725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 dirty="0">
                <a:solidFill>
                  <a:sysClr val="windowText" lastClr="000000"/>
                </a:solidFill>
              </a:rPr>
              <a:t>Securing– </a:t>
            </a:r>
            <a:r>
              <a:rPr lang="en-GB" sz="1600" u="sng" dirty="0" smtClean="0">
                <a:solidFill>
                  <a:sysClr val="windowText" lastClr="000000"/>
                </a:solidFill>
              </a:rPr>
              <a:t>Compound Interest</a:t>
            </a:r>
            <a:r>
              <a:rPr lang="en-GB" sz="1600" u="sng" dirty="0">
                <a:solidFill>
                  <a:sysClr val="windowText" lastClr="000000"/>
                </a:solidFill>
              </a:rPr>
              <a:t>, calculate how much is in these accounts after</a:t>
            </a: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£1000 for 2 years with an interest rate of 3%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£500 for 3 years with an interest rate of 2%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£750 for 4 years with an interest rate of 4%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£1300 for 2 years with an interest rate of 0.2%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£2500 for 5 years with an interest rate of 3.5%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£356 for 3 years with an interest rate of 7.2%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£363 for 6 years with an interest rate of 5.25%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£5630 for 3 years with an interest rate of 0.25%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£10056 for 4 years with an interest rate of 1.4%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£932 for 5 years with an interest rate of 2.5%</a:t>
            </a:r>
          </a:p>
          <a:p>
            <a:endParaRPr lang="en-GB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6997274"/>
            <a:ext cx="6934200" cy="3260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r>
              <a:rPr lang="en-GB" sz="1600" u="sng" dirty="0" smtClean="0">
                <a:solidFill>
                  <a:sysClr val="windowText" lastClr="000000"/>
                </a:solidFill>
              </a:rPr>
              <a:t>Mastering - You have £750 to invest, where should you invest your money to get the biggest return</a:t>
            </a: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610" y="237744"/>
            <a:ext cx="6909390" cy="32420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 dirty="0" smtClean="0">
                <a:solidFill>
                  <a:sysClr val="windowText" lastClr="000000"/>
                </a:solidFill>
              </a:rPr>
              <a:t>Developing – Simple Interest, calculate how much is in these accounts after</a:t>
            </a: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ysClr val="windowText" lastClr="000000"/>
                </a:solidFill>
              </a:rPr>
              <a:t>Invest £1000 for 2 years with an interest rate of 3%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</a:t>
            </a:r>
            <a:r>
              <a:rPr lang="en-GB" sz="1600" dirty="0">
                <a:solidFill>
                  <a:sysClr val="windowText" lastClr="000000"/>
                </a:solidFill>
              </a:rPr>
              <a:t>5</a:t>
            </a:r>
            <a:r>
              <a:rPr lang="en-GB" sz="1600" dirty="0" smtClean="0">
                <a:solidFill>
                  <a:sysClr val="windowText" lastClr="000000"/>
                </a:solidFill>
              </a:rPr>
              <a:t>00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3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2%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£750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4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4%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</a:t>
            </a:r>
            <a:r>
              <a:rPr lang="en-GB" sz="1600" dirty="0" smtClean="0">
                <a:solidFill>
                  <a:sysClr val="windowText" lastClr="000000"/>
                </a:solidFill>
              </a:rPr>
              <a:t>1300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2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0.2</a:t>
            </a:r>
            <a:r>
              <a:rPr lang="en-GB" sz="1600" dirty="0">
                <a:solidFill>
                  <a:sysClr val="windowText" lastClr="000000"/>
                </a:solidFill>
              </a:rPr>
              <a:t>%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£2500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5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3.5%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£356 </a:t>
            </a:r>
            <a:r>
              <a:rPr lang="en-GB" sz="1600" dirty="0">
                <a:solidFill>
                  <a:sysClr val="windowText" lastClr="000000"/>
                </a:solidFill>
              </a:rPr>
              <a:t>for 3</a:t>
            </a:r>
            <a:r>
              <a:rPr lang="en-GB" sz="1600" dirty="0" smtClean="0">
                <a:solidFill>
                  <a:sysClr val="windowText" lastClr="000000"/>
                </a:solidFill>
              </a:rPr>
              <a:t> years </a:t>
            </a:r>
            <a:r>
              <a:rPr lang="en-GB" sz="1600" dirty="0">
                <a:solidFill>
                  <a:sysClr val="windowText" lastClr="000000"/>
                </a:solidFill>
              </a:rPr>
              <a:t>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7.2%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£363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6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5.25%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£5630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3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0.25%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</a:t>
            </a:r>
            <a:r>
              <a:rPr lang="en-GB" sz="1600" dirty="0" smtClean="0">
                <a:solidFill>
                  <a:sysClr val="windowText" lastClr="000000"/>
                </a:solidFill>
              </a:rPr>
              <a:t>10056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4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1.4%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£932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5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2.5%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Image result for hsb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1" b="32502"/>
          <a:stretch/>
        </p:blipFill>
        <p:spPr bwMode="auto">
          <a:xfrm>
            <a:off x="329610" y="7579098"/>
            <a:ext cx="1579872" cy="3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4292" y="7579098"/>
            <a:ext cx="382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interest, annually, 3 years, 2.5%</a:t>
            </a:r>
            <a:endParaRPr lang="en-GB" dirty="0"/>
          </a:p>
        </p:txBody>
      </p:sp>
      <p:pic>
        <p:nvPicPr>
          <p:cNvPr id="1028" name="Picture 4" descr="Image result for lloy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1" b="34645"/>
          <a:stretch/>
        </p:blipFill>
        <p:spPr bwMode="auto">
          <a:xfrm>
            <a:off x="336069" y="7972121"/>
            <a:ext cx="1598223" cy="4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34291" y="8019709"/>
            <a:ext cx="422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Compound interest, annually, 2 years, 3.2%</a:t>
            </a:r>
            <a:endParaRPr lang="en-GB" dirty="0"/>
          </a:p>
        </p:txBody>
      </p:sp>
      <p:pic>
        <p:nvPicPr>
          <p:cNvPr id="1030" name="Picture 6" descr="Image result for santand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26334" r="18978" b="32000"/>
          <a:stretch/>
        </p:blipFill>
        <p:spPr bwMode="auto">
          <a:xfrm>
            <a:off x="416751" y="8534414"/>
            <a:ext cx="1492731" cy="2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4292" y="8484218"/>
            <a:ext cx="421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Compound interest, monthly, 4 years, 0.7%</a:t>
            </a:r>
            <a:endParaRPr lang="en-GB" dirty="0"/>
          </a:p>
        </p:txBody>
      </p:sp>
      <p:pic>
        <p:nvPicPr>
          <p:cNvPr id="1032" name="Picture 8" descr="Image result for ts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31000" r="32166" b="38500"/>
          <a:stretch/>
        </p:blipFill>
        <p:spPr bwMode="auto">
          <a:xfrm>
            <a:off x="416751" y="8901138"/>
            <a:ext cx="1269174" cy="4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9482" y="8923032"/>
            <a:ext cx="388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interest, quarterly, 5 years, 1.2%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51" y="9373867"/>
            <a:ext cx="1473068" cy="3400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34291" y="9326391"/>
            <a:ext cx="429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Compound interest, quarterly, 3 years, 2.4%</a:t>
            </a:r>
            <a:endParaRPr lang="en-GB" dirty="0"/>
          </a:p>
        </p:txBody>
      </p:sp>
      <p:pic>
        <p:nvPicPr>
          <p:cNvPr id="1034" name="Picture 10" descr="Image result for natwes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36111" r="10747" b="35333"/>
          <a:stretch/>
        </p:blipFill>
        <p:spPr bwMode="auto">
          <a:xfrm>
            <a:off x="416751" y="9799457"/>
            <a:ext cx="1607111" cy="3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85589" y="9765205"/>
            <a:ext cx="392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interest, monthly, 4 years, 0.65%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4800" y="3593675"/>
            <a:ext cx="6934200" cy="3289725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 dirty="0">
                <a:solidFill>
                  <a:sysClr val="windowText" lastClr="000000"/>
                </a:solidFill>
              </a:rPr>
              <a:t>Securing– </a:t>
            </a:r>
            <a:r>
              <a:rPr lang="en-GB" sz="1600" u="sng" dirty="0" smtClean="0">
                <a:solidFill>
                  <a:sysClr val="windowText" lastClr="000000"/>
                </a:solidFill>
              </a:rPr>
              <a:t>Compound Interest</a:t>
            </a:r>
            <a:r>
              <a:rPr lang="en-GB" sz="1600" u="sng" dirty="0">
                <a:solidFill>
                  <a:sysClr val="windowText" lastClr="000000"/>
                </a:solidFill>
              </a:rPr>
              <a:t>, calculate how much is in these accounts after</a:t>
            </a: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£1000 for 2 years with an interest rate of 3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 </a:t>
            </a:r>
            <a:r>
              <a:rPr lang="en-GB" sz="1600" dirty="0" smtClean="0">
                <a:solidFill>
                  <a:srgbClr val="FF0000"/>
                </a:solidFill>
              </a:rPr>
              <a:t>£1060.90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£500 for 3 years with an interest rate of 2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</a:t>
            </a:r>
            <a:r>
              <a:rPr lang="en-GB" sz="1600" dirty="0" smtClean="0">
                <a:solidFill>
                  <a:srgbClr val="FF0000"/>
                </a:solidFill>
              </a:rPr>
              <a:t>£530.60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£750 for 4 years with an interest rate of 4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</a:t>
            </a:r>
            <a:r>
              <a:rPr lang="en-GB" sz="1600" dirty="0" smtClean="0">
                <a:solidFill>
                  <a:srgbClr val="FF0000"/>
                </a:solidFill>
              </a:rPr>
              <a:t>£877.39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£1300 for 2 years with an interest rate of 0.2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</a:t>
            </a:r>
            <a:r>
              <a:rPr lang="en-GB" sz="1600" dirty="0" smtClean="0">
                <a:solidFill>
                  <a:srgbClr val="FF0000"/>
                </a:solidFill>
              </a:rPr>
              <a:t>£1352.52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£2500 for 5 years with an interest rate of 3.5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</a:t>
            </a:r>
            <a:r>
              <a:rPr lang="en-GB" sz="1600" dirty="0" smtClean="0">
                <a:solidFill>
                  <a:srgbClr val="FF0000"/>
                </a:solidFill>
              </a:rPr>
              <a:t>£2969.22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£356 for 3 years with an interest rate of 7.2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</a:t>
            </a:r>
            <a:r>
              <a:rPr lang="en-GB" sz="1600" dirty="0" smtClean="0">
                <a:solidFill>
                  <a:srgbClr val="FF0000"/>
                </a:solidFill>
              </a:rPr>
              <a:t>£438.57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£363 for 6 years with an interest rate of 5.25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</a:t>
            </a:r>
            <a:r>
              <a:rPr lang="en-GB" sz="1600" dirty="0" smtClean="0">
                <a:solidFill>
                  <a:srgbClr val="FF0000"/>
                </a:solidFill>
              </a:rPr>
              <a:t>£493.45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£5630 for 3 years with an interest rate of 0.25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</a:t>
            </a:r>
            <a:r>
              <a:rPr lang="en-GB" sz="1600" dirty="0" smtClean="0">
                <a:solidFill>
                  <a:srgbClr val="FF0000"/>
                </a:solidFill>
              </a:rPr>
              <a:t>£5672.33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£10056 for 4 years with an interest rate of 1.4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</a:t>
            </a:r>
            <a:r>
              <a:rPr lang="en-GB" sz="1600" dirty="0" smtClean="0">
                <a:solidFill>
                  <a:srgbClr val="FF0000"/>
                </a:solidFill>
              </a:rPr>
              <a:t>£10631.07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£932 for 5 years with an interest rate of 2.5</a:t>
            </a:r>
            <a:r>
              <a:rPr lang="en-GB" sz="1600" dirty="0" smtClean="0">
                <a:solidFill>
                  <a:sysClr val="windowText" lastClr="000000"/>
                </a:solidFill>
              </a:rPr>
              <a:t>% </a:t>
            </a:r>
            <a:r>
              <a:rPr lang="en-GB" sz="1600" dirty="0" smtClean="0">
                <a:solidFill>
                  <a:srgbClr val="FF0000"/>
                </a:solidFill>
              </a:rPr>
              <a:t>£1054.47</a:t>
            </a:r>
            <a:endParaRPr lang="en-GB" sz="1600" dirty="0">
              <a:solidFill>
                <a:sysClr val="windowText" lastClr="000000"/>
              </a:solidFill>
            </a:endParaRPr>
          </a:p>
          <a:p>
            <a:endParaRPr lang="en-GB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610" y="237744"/>
            <a:ext cx="6909390" cy="32420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u="sng" dirty="0" smtClean="0">
                <a:solidFill>
                  <a:sysClr val="windowText" lastClr="000000"/>
                </a:solidFill>
              </a:rPr>
              <a:t>Developing – Simple Interest, calculate how much is in these accounts after</a:t>
            </a: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ysClr val="windowText" lastClr="000000"/>
                </a:solidFill>
              </a:rPr>
              <a:t>Invest £1000 for 2 years with an interest rate of 3% </a:t>
            </a:r>
            <a:r>
              <a:rPr lang="en-GB" sz="1600" dirty="0" smtClean="0">
                <a:solidFill>
                  <a:srgbClr val="FF0000"/>
                </a:solidFill>
              </a:rPr>
              <a:t>£1060</a:t>
            </a:r>
            <a:endParaRPr lang="en-GB" sz="16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</a:t>
            </a:r>
            <a:r>
              <a:rPr lang="en-GB" sz="1600" dirty="0">
                <a:solidFill>
                  <a:sysClr val="windowText" lastClr="000000"/>
                </a:solidFill>
              </a:rPr>
              <a:t>5</a:t>
            </a:r>
            <a:r>
              <a:rPr lang="en-GB" sz="1600" dirty="0" smtClean="0">
                <a:solidFill>
                  <a:sysClr val="windowText" lastClr="000000"/>
                </a:solidFill>
              </a:rPr>
              <a:t>00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3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2% </a:t>
            </a:r>
            <a:r>
              <a:rPr lang="en-GB" sz="1600" dirty="0" smtClean="0">
                <a:solidFill>
                  <a:srgbClr val="FF0000"/>
                </a:solidFill>
              </a:rPr>
              <a:t>£530</a:t>
            </a:r>
            <a:endParaRPr lang="en-GB" sz="16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£750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4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4% </a:t>
            </a:r>
            <a:r>
              <a:rPr lang="en-GB" sz="1600" dirty="0" smtClean="0">
                <a:solidFill>
                  <a:srgbClr val="FF0000"/>
                </a:solidFill>
              </a:rPr>
              <a:t>£870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</a:t>
            </a:r>
            <a:r>
              <a:rPr lang="en-GB" sz="1600" dirty="0" smtClean="0">
                <a:solidFill>
                  <a:sysClr val="windowText" lastClr="000000"/>
                </a:solidFill>
              </a:rPr>
              <a:t>1300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2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0.2% </a:t>
            </a:r>
            <a:r>
              <a:rPr lang="en-GB" sz="1600" dirty="0" smtClean="0">
                <a:solidFill>
                  <a:srgbClr val="FF0000"/>
                </a:solidFill>
              </a:rPr>
              <a:t>£1305.2</a:t>
            </a: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£2500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5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3.5% </a:t>
            </a:r>
            <a:r>
              <a:rPr lang="en-GB" sz="1600" dirty="0" smtClean="0">
                <a:solidFill>
                  <a:srgbClr val="FF0000"/>
                </a:solidFill>
              </a:rPr>
              <a:t>£2937.5</a:t>
            </a: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£356 </a:t>
            </a:r>
            <a:r>
              <a:rPr lang="en-GB" sz="1600" dirty="0">
                <a:solidFill>
                  <a:sysClr val="windowText" lastClr="000000"/>
                </a:solidFill>
              </a:rPr>
              <a:t>for 3</a:t>
            </a:r>
            <a:r>
              <a:rPr lang="en-GB" sz="1600" dirty="0" smtClean="0">
                <a:solidFill>
                  <a:sysClr val="windowText" lastClr="000000"/>
                </a:solidFill>
              </a:rPr>
              <a:t> years </a:t>
            </a:r>
            <a:r>
              <a:rPr lang="en-GB" sz="1600" dirty="0">
                <a:solidFill>
                  <a:sysClr val="windowText" lastClr="000000"/>
                </a:solidFill>
              </a:rPr>
              <a:t>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7.2% </a:t>
            </a:r>
            <a:r>
              <a:rPr lang="en-GB" sz="1600" dirty="0" smtClean="0">
                <a:solidFill>
                  <a:srgbClr val="FF0000"/>
                </a:solidFill>
              </a:rPr>
              <a:t>£432.9</a:t>
            </a: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£363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6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5.25% </a:t>
            </a:r>
            <a:r>
              <a:rPr lang="en-GB" sz="1600" dirty="0" smtClean="0">
                <a:solidFill>
                  <a:srgbClr val="FF0000"/>
                </a:solidFill>
              </a:rPr>
              <a:t>£477.35</a:t>
            </a: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£5630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3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0.25% </a:t>
            </a:r>
            <a:r>
              <a:rPr lang="en-GB" sz="1600" dirty="0" smtClean="0">
                <a:solidFill>
                  <a:srgbClr val="FF0000"/>
                </a:solidFill>
              </a:rPr>
              <a:t>£5672.23</a:t>
            </a: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£</a:t>
            </a:r>
            <a:r>
              <a:rPr lang="en-GB" sz="1600" dirty="0" smtClean="0">
                <a:solidFill>
                  <a:sysClr val="windowText" lastClr="000000"/>
                </a:solidFill>
              </a:rPr>
              <a:t>10056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4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1.4% </a:t>
            </a:r>
            <a:r>
              <a:rPr lang="en-GB" sz="1600" dirty="0" smtClean="0">
                <a:solidFill>
                  <a:srgbClr val="FF0000"/>
                </a:solidFill>
              </a:rPr>
              <a:t>£10619.14</a:t>
            </a:r>
            <a:endParaRPr lang="en-GB" sz="16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ysClr val="windowText" lastClr="000000"/>
                </a:solidFill>
              </a:rPr>
              <a:t>Invest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£932 </a:t>
            </a:r>
            <a:r>
              <a:rPr lang="en-GB" sz="1600" dirty="0">
                <a:solidFill>
                  <a:sysClr val="windowText" lastClr="000000"/>
                </a:solidFill>
              </a:rPr>
              <a:t>for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5 </a:t>
            </a:r>
            <a:r>
              <a:rPr lang="en-GB" sz="1600" dirty="0">
                <a:solidFill>
                  <a:sysClr val="windowText" lastClr="000000"/>
                </a:solidFill>
              </a:rPr>
              <a:t>years with an interest rate of </a:t>
            </a:r>
            <a:r>
              <a:rPr lang="en-GB" sz="1600" dirty="0" smtClean="0">
                <a:solidFill>
                  <a:sysClr val="windowText" lastClr="000000"/>
                </a:solidFill>
              </a:rPr>
              <a:t>2.5% </a:t>
            </a:r>
            <a:r>
              <a:rPr lang="en-GB" sz="1600" dirty="0" smtClean="0">
                <a:solidFill>
                  <a:srgbClr val="FF0000"/>
                </a:solidFill>
              </a:rPr>
              <a:t>£1048.5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6997274"/>
            <a:ext cx="6934200" cy="3260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r>
              <a:rPr lang="en-GB" sz="1600" u="sng" dirty="0" smtClean="0">
                <a:solidFill>
                  <a:sysClr val="windowText" lastClr="000000"/>
                </a:solidFill>
              </a:rPr>
              <a:t>Mastering - You have £750 to invest, where should you invest your money to get the biggest return</a:t>
            </a: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600" u="sng" dirty="0" smtClean="0">
              <a:solidFill>
                <a:sysClr val="windowText" lastClr="000000"/>
              </a:solidFill>
            </a:endParaRPr>
          </a:p>
          <a:p>
            <a:endParaRPr lang="en-GB" sz="1600" u="sng" dirty="0">
              <a:solidFill>
                <a:sysClr val="windowText" lastClr="000000"/>
              </a:solidFill>
            </a:endParaRPr>
          </a:p>
          <a:p>
            <a:endParaRPr lang="en-GB" sz="14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8" name="Picture 2" descr="Image result for hsb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1" b="32502"/>
          <a:stretch/>
        </p:blipFill>
        <p:spPr bwMode="auto">
          <a:xfrm>
            <a:off x="329610" y="7579098"/>
            <a:ext cx="1579872" cy="3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34292" y="7579098"/>
            <a:ext cx="48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interest, annually, 3 years, 2.5% </a:t>
            </a:r>
            <a:r>
              <a:rPr lang="en-GB" dirty="0" smtClean="0">
                <a:solidFill>
                  <a:srgbClr val="FF0000"/>
                </a:solidFill>
              </a:rPr>
              <a:t>£806.25</a:t>
            </a:r>
            <a:endParaRPr lang="en-GB" dirty="0"/>
          </a:p>
        </p:txBody>
      </p:sp>
      <p:pic>
        <p:nvPicPr>
          <p:cNvPr id="20" name="Picture 4" descr="Image result for lloy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1" b="34645"/>
          <a:stretch/>
        </p:blipFill>
        <p:spPr bwMode="auto">
          <a:xfrm>
            <a:off x="336069" y="7972121"/>
            <a:ext cx="1598223" cy="4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34291" y="8019709"/>
            <a:ext cx="504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Compound interest, annually, 2 years, 3.2% </a:t>
            </a:r>
            <a:r>
              <a:rPr lang="en-GB" dirty="0" smtClean="0">
                <a:solidFill>
                  <a:srgbClr val="FF0000"/>
                </a:solidFill>
              </a:rPr>
              <a:t>£798.77</a:t>
            </a:r>
            <a:endParaRPr lang="en-GB" dirty="0"/>
          </a:p>
        </p:txBody>
      </p:sp>
      <p:pic>
        <p:nvPicPr>
          <p:cNvPr id="22" name="Picture 6" descr="Image result for santand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26334" r="18978" b="32000"/>
          <a:stretch/>
        </p:blipFill>
        <p:spPr bwMode="auto">
          <a:xfrm>
            <a:off x="416751" y="8534414"/>
            <a:ext cx="1492731" cy="2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34292" y="8484218"/>
            <a:ext cx="514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Compound interest, monthly, 4 years, 0.7% </a:t>
            </a:r>
            <a:r>
              <a:rPr lang="en-GB" dirty="0" smtClean="0">
                <a:solidFill>
                  <a:srgbClr val="FF0000"/>
                </a:solidFill>
              </a:rPr>
              <a:t>£1048.28</a:t>
            </a:r>
            <a:endParaRPr lang="en-GB" dirty="0"/>
          </a:p>
        </p:txBody>
      </p:sp>
      <p:pic>
        <p:nvPicPr>
          <p:cNvPr id="26" name="Picture 8" descr="Image result for ts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31000" r="32166" b="38500"/>
          <a:stretch/>
        </p:blipFill>
        <p:spPr bwMode="auto">
          <a:xfrm>
            <a:off x="416751" y="8901138"/>
            <a:ext cx="1269174" cy="4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09482" y="8923032"/>
            <a:ext cx="440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interest, quarterly, 5 years, 1.2% </a:t>
            </a:r>
            <a:r>
              <a:rPr lang="en-GB" dirty="0" smtClean="0">
                <a:solidFill>
                  <a:srgbClr val="FF0000"/>
                </a:solidFill>
              </a:rPr>
              <a:t>£930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51" y="9373867"/>
            <a:ext cx="1473068" cy="34008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34291" y="9326391"/>
            <a:ext cx="510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Compound interest, quarterly, 3 years, 2.4% </a:t>
            </a:r>
            <a:r>
              <a:rPr lang="en-GB" dirty="0" smtClean="0">
                <a:solidFill>
                  <a:srgbClr val="FF0000"/>
                </a:solidFill>
              </a:rPr>
              <a:t>£996.92</a:t>
            </a:r>
            <a:endParaRPr lang="en-GB" dirty="0"/>
          </a:p>
        </p:txBody>
      </p:sp>
      <p:pic>
        <p:nvPicPr>
          <p:cNvPr id="30" name="Picture 10" descr="Image result for natwes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36111" r="10747" b="35333"/>
          <a:stretch/>
        </p:blipFill>
        <p:spPr bwMode="auto">
          <a:xfrm>
            <a:off x="416751" y="9799457"/>
            <a:ext cx="1607111" cy="3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085589" y="9765205"/>
            <a:ext cx="444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interest, monthly, 4 years, 0.65% </a:t>
            </a:r>
            <a:r>
              <a:rPr lang="en-GB" dirty="0" smtClean="0">
                <a:solidFill>
                  <a:srgbClr val="FF0000"/>
                </a:solidFill>
              </a:rPr>
              <a:t>£984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5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786</Words>
  <Application>Microsoft Office PowerPoint</Application>
  <PresentationFormat>Custom</PresentationFormat>
  <Paragraphs>86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Brodie Burton</cp:lastModifiedBy>
  <cp:revision>20</cp:revision>
  <dcterms:created xsi:type="dcterms:W3CDTF">2016-12-19T16:50:17Z</dcterms:created>
  <dcterms:modified xsi:type="dcterms:W3CDTF">2017-06-27T09:10:40Z</dcterms:modified>
</cp:coreProperties>
</file>