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729"/>
  </p:normalViewPr>
  <p:slideViewPr>
    <p:cSldViewPr snapToGrid="0" snapToObjects="1">
      <p:cViewPr>
        <p:scale>
          <a:sx n="100" d="100"/>
          <a:sy n="100" d="100"/>
        </p:scale>
        <p:origin x="1014" y="-3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4A0888-F44E-4625-BA7B-E0B430B5BEAA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397BD8-1711-4A2A-A3B2-41A376FA0B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2181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397BD8-1711-4A2A-A3B2-41A376FA0BB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7969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B0BF3-1277-624E-A4D7-246060CA217D}" type="datetimeFigureOut">
              <a:rPr lang="en-GB" smtClean="0"/>
              <a:t>12/06/2017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AE068-8CD1-B44D-B614-683A5FD6E6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0549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4" name="Rectangle 23"/>
              <p:cNvSpPr/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chemeClr val="tx1"/>
                    </a:solidFill>
                  </a:rPr>
                  <a:t>Mastering</a:t>
                </a:r>
              </a:p>
              <a:p>
                <a:endParaRPr lang="en-GB" sz="1600" u="sng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 smtClean="0">
                    <a:solidFill>
                      <a:schemeClr val="tx1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If y is 33, find x.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If y is 100, find x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If x is 66, find y.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</a:t>
                </a:r>
                <a:r>
                  <a:rPr lang="en-GB" sz="1600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9 </a:t>
                </a:r>
                <a:r>
                  <a:rPr lang="en-GB" sz="1600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 If y=5, find x.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125 </a:t>
                </a:r>
                <a:r>
                  <a:rPr lang="en-GB" sz="1600" dirty="0">
                    <a:solidFill>
                      <a:schemeClr val="tx1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 If x=75, find y.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8</a:t>
                </a:r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1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. If y=10, find x.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</a:t>
                </a:r>
                <a:r>
                  <a:rPr lang="en-GB" sz="1600" dirty="0">
                    <a:solidFill>
                      <a:schemeClr val="tx1"/>
                    </a:solidFill>
                  </a:rPr>
                  <a:t>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</a:t>
                </a:r>
                <a:r>
                  <a:rPr lang="en-GB" sz="1600" dirty="0">
                    <a:solidFill>
                      <a:schemeClr val="tx1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=81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 If y=64, find x.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GB" sz="1600" dirty="0">
                    <a:solidFill>
                      <a:schemeClr val="tx1"/>
                    </a:solidFill>
                  </a:rPr>
                  <a:t>. </a:t>
                </a:r>
                <a:r>
                  <a:rPr lang="en-GB" sz="1600" dirty="0" smtClean="0">
                    <a:solidFill>
                      <a:schemeClr val="tx1"/>
                    </a:solidFill>
                  </a:rPr>
                  <a:t> If x= 12, find y.</a:t>
                </a:r>
                <a:endParaRPr lang="en-GB" sz="1600" dirty="0">
                  <a:solidFill>
                    <a:schemeClr val="tx1"/>
                  </a:solidFill>
                </a:endParaRPr>
              </a:p>
              <a:p>
                <a:endParaRPr lang="en-GB" sz="1600" u="sng" dirty="0">
                  <a:solidFill>
                    <a:schemeClr val="tx1"/>
                  </a:solidFill>
                </a:endParaRPr>
              </a:p>
              <a:p>
                <a:endParaRPr lang="en-GB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blipFill rotWithShape="0">
                <a:blip r:embed="rId3"/>
                <a:stretch>
                  <a:fillRect l="-17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9610" y="237744"/>
            <a:ext cx="3375615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– Which of these is the best deal?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Two loaves for £2 or 3 for £3.10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10 packets of sweets for £2 or 15 packets for £3.00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3 packets of crisps for 90p or 5 packets for £1.80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2 books for £6 or 3 books for £8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6 biscuits for £2 or 10 biscuits for £3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A cup of tea for 60p or 3 cups for £1.50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8 toilet rolls for £4 or 12 for £5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10 chairs for £65 or 12 chairs for £72</a:t>
            </a:r>
          </a:p>
        </p:txBody>
      </p:sp>
      <p:sp>
        <p:nvSpPr>
          <p:cNvPr id="6" name="Rectangle 5"/>
          <p:cNvSpPr/>
          <p:nvPr/>
        </p:nvSpPr>
        <p:spPr>
          <a:xfrm>
            <a:off x="3819525" y="237744"/>
            <a:ext cx="3419475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– Are these in proportion?</a:t>
            </a:r>
            <a:endParaRPr lang="en-GB" sz="1600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The amount of rain and the height of the river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The temperature and sales of ice cream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The height and weight of someone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The temperate and what happens in the day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Price of oil and the amount of oil bought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The amount of ingredients in a recipe and the amount of people eating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Your exam mark in Maths and your exam mark in </a:t>
            </a:r>
            <a:r>
              <a:rPr lang="en-GB" sz="1400" dirty="0">
                <a:solidFill>
                  <a:sysClr val="windowText" lastClr="000000"/>
                </a:solidFill>
              </a:rPr>
              <a:t>E</a:t>
            </a:r>
            <a:r>
              <a:rPr lang="en-GB" sz="1400" dirty="0" smtClean="0">
                <a:solidFill>
                  <a:sysClr val="windowText" lastClr="000000"/>
                </a:solidFill>
              </a:rPr>
              <a:t>nglish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Rectangle 6"/>
              <p:cNvSpPr/>
              <p:nvPr/>
            </p:nvSpPr>
            <p:spPr>
              <a:xfrm>
                <a:off x="304800" y="3593675"/>
                <a:ext cx="6926226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Write an equation linking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=9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. </a:t>
                </a: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=20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=4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, 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=8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=24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,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9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,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125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to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,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1.</a:t>
                </a: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,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3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=81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is directly proportional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to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i="1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, </a:t>
                </a:r>
                <a:r>
                  <a:rPr lang="en-GB" sz="1600" dirty="0">
                    <a:solidFill>
                      <a:sysClr val="windowText" lastClr="000000"/>
                    </a:solidFill>
                  </a:rPr>
                  <a:t>when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2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=64</m:t>
                    </m:r>
                  </m:oMath>
                </a14:m>
                <a:r>
                  <a:rPr lang="en-GB" sz="1600" dirty="0">
                    <a:solidFill>
                      <a:sysClr val="windowText" lastClr="000000"/>
                    </a:solidFill>
                  </a:rPr>
                  <a:t>. </a:t>
                </a: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6926226" cy="3289725"/>
              </a:xfrm>
              <a:prstGeom prst="rect">
                <a:avLst/>
              </a:prstGeom>
              <a:blipFill rotWithShape="0">
                <a:blip r:embed="rId4"/>
                <a:stretch>
                  <a:fillRect l="-175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7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" name="Rectangle 5"/>
              <p:cNvSpPr/>
              <p:nvPr/>
            </p:nvSpPr>
            <p:spPr>
              <a:xfrm>
                <a:off x="304800" y="3593675"/>
                <a:ext cx="6926226" cy="3289725"/>
              </a:xfrm>
              <a:prstGeom prst="rect">
                <a:avLst/>
              </a:prstGeom>
              <a:noFill/>
              <a:ln w="38100">
                <a:solidFill>
                  <a:srgbClr val="FF93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Securing – Write an equation linking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and </a:t>
                </a:r>
                <a14:m>
                  <m:oMath xmlns:m="http://schemas.openxmlformats.org/officeDocument/2006/math">
                    <m:r>
                      <a:rPr lang="en-GB" sz="1600" i="1" u="sng" dirty="0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u="sng" dirty="0" smtClean="0">
                    <a:solidFill>
                      <a:sysClr val="windowText" lastClr="000000"/>
                    </a:solidFill>
                  </a:rPr>
                  <a:t> </a:t>
                </a:r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endParaRPr lang="en-GB" sz="1600" u="sng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∝3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5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∝3</m:t>
                    </m:r>
                    <m:sSup>
                      <m:sSup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r>
                      <a:rPr lang="en-GB" sz="1600" b="0" i="1" smtClean="0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sSup>
                      <m:sSupPr>
                        <m:ctrlP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GB" sz="1600" dirty="0" smtClean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8)</a:t>
                </a:r>
                <a:r>
                  <a:rPr lang="en-GB" sz="1600" dirty="0" smtClean="0">
                    <a:solidFill>
                      <a:sysClr val="windowText" lastClr="00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>
                        <a:solidFill>
                          <a:sysClr val="windowText" lastClr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∝</m:t>
                    </m:r>
                    <m:f>
                      <m:fPr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  <m:rad>
                      <m:radPr>
                        <m:degHide m:val="on"/>
                        <m:ctrlPr>
                          <a:rPr lang="en-GB" sz="160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GB" sz="1600" b="0" i="1" smtClean="0">
                            <a:solidFill>
                              <a:sysClr val="windowText" lastClr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</m:rad>
                  </m:oMath>
                </a14:m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600" dirty="0">
                  <a:solidFill>
                    <a:sysClr val="windowText" lastClr="000000"/>
                  </a:solidFill>
                </a:endParaRPr>
              </a:p>
              <a:p>
                <a:endParaRPr lang="en-GB" sz="1400" dirty="0" smtClean="0">
                  <a:solidFill>
                    <a:sysClr val="windowText" lastClr="000000"/>
                  </a:solidFill>
                </a:endParaRPr>
              </a:p>
            </p:txBody>
          </p:sp>
        </mc:Choice>
        <mc:Fallback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93675"/>
                <a:ext cx="6926226" cy="3289725"/>
              </a:xfrm>
              <a:prstGeom prst="rect">
                <a:avLst/>
              </a:prstGeom>
              <a:blipFill rotWithShape="0">
                <a:blip r:embed="rId2"/>
                <a:stretch>
                  <a:fillRect l="-175" t="-183"/>
                </a:stretch>
              </a:blipFill>
              <a:ln w="38100">
                <a:solidFill>
                  <a:srgbClr val="FF93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329610" y="237744"/>
            <a:ext cx="3375615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– Which of these is the best deal?</a:t>
            </a:r>
          </a:p>
          <a:p>
            <a:endParaRPr lang="en-GB" sz="1600" u="sng" dirty="0" smtClean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Two loaves for £2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Both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3 packets of crisps for 90p 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3 books for £8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10 biscuits for £3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3 cups for £1.50</a:t>
            </a: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12 for £5</a:t>
            </a:r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 startAt="3"/>
            </a:pPr>
            <a:r>
              <a:rPr lang="en-GB" sz="1400" dirty="0" smtClean="0">
                <a:solidFill>
                  <a:sysClr val="windowText" lastClr="000000"/>
                </a:solidFill>
              </a:rPr>
              <a:t>12 chairs for £72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9525" y="237744"/>
            <a:ext cx="3419475" cy="3242056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u="sng" dirty="0" smtClean="0">
                <a:solidFill>
                  <a:sysClr val="windowText" lastClr="000000"/>
                </a:solidFill>
              </a:rPr>
              <a:t>Developing – Are these in proportion?</a:t>
            </a:r>
            <a:endParaRPr lang="en-GB" sz="1600" dirty="0" smtClean="0">
              <a:solidFill>
                <a:sysClr val="windowText" lastClr="000000"/>
              </a:solidFill>
              <a:ea typeface="Cambria Math" panose="02040503050406030204" pitchFamily="18" charset="0"/>
            </a:endParaRPr>
          </a:p>
          <a:p>
            <a:endParaRPr lang="en-GB" sz="1400" dirty="0">
              <a:solidFill>
                <a:sysClr val="windowText" lastClr="000000"/>
              </a:solidFill>
            </a:endParaRP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Yes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Yes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No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No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Yes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Yes</a:t>
            </a:r>
          </a:p>
          <a:p>
            <a:pPr marL="342900" indent="-342900">
              <a:buAutoNum type="arabicParenR"/>
            </a:pPr>
            <a:r>
              <a:rPr lang="en-GB" sz="1400" dirty="0" smtClean="0">
                <a:solidFill>
                  <a:sysClr val="windowText" lastClr="000000"/>
                </a:solidFill>
              </a:rPr>
              <a:t>No</a:t>
            </a:r>
            <a:endParaRPr lang="en-GB" sz="1400" dirty="0" smtClean="0">
              <a:solidFill>
                <a:sysClr val="windowText" lastClr="0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tangle 9"/>
              <p:cNvSpPr/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GB" sz="1600" u="sng" dirty="0" smtClean="0">
                    <a:solidFill>
                      <a:schemeClr val="tx1"/>
                    </a:solidFill>
                  </a:rPr>
                  <a:t>Mastering – If you have completed securing, use this to help you. </a:t>
                </a:r>
              </a:p>
              <a:p>
                <a:endParaRPr lang="en-GB" sz="1600" u="sng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 smtClean="0">
                    <a:solidFill>
                      <a:schemeClr val="tx1"/>
                    </a:solidFill>
                  </a:rPr>
                  <a:t>1)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 99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2)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=500</m:t>
                    </m:r>
                  </m:oMath>
                </a14:m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3)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=198</m:t>
                    </m:r>
                  </m:oMath>
                </a14:m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4)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b="0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5)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=5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6)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=8000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r>
                  <a:rPr lang="en-GB" sz="1600" dirty="0">
                    <a:solidFill>
                      <a:schemeClr val="tx1"/>
                    </a:solidFill>
                  </a:rPr>
                  <a:t>7) </a:t>
                </a:r>
                <a14:m>
                  <m:oMath xmlns:m="http://schemas.openxmlformats.org/officeDocument/2006/math">
                    <m:r>
                      <a:rPr lang="en-GB" sz="16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en-GB" sz="16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GB" sz="1600" dirty="0" smtClean="0">
                  <a:solidFill>
                    <a:schemeClr val="tx1"/>
                  </a:solidFill>
                </a:endParaRPr>
              </a:p>
              <a:p>
                <a:r>
                  <a:rPr lang="en-GB" sz="1600" dirty="0" smtClean="0">
                    <a:solidFill>
                      <a:schemeClr val="tx1"/>
                    </a:solidFill>
                  </a:rPr>
                  <a:t> 8</a:t>
                </a:r>
                <a:r>
                  <a:rPr lang="en-GB" sz="1600" dirty="0">
                    <a:solidFill>
                      <a:schemeClr val="tx1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=2304</m:t>
                    </m:r>
                  </m:oMath>
                </a14:m>
                <a:endParaRPr lang="en-GB" sz="1600" dirty="0">
                  <a:solidFill>
                    <a:schemeClr val="tx1"/>
                  </a:solidFill>
                </a:endParaRPr>
              </a:p>
              <a:p>
                <a:endParaRPr lang="en-GB" sz="1600" u="sng" dirty="0">
                  <a:solidFill>
                    <a:schemeClr val="tx1"/>
                  </a:solidFill>
                </a:endParaRPr>
              </a:p>
              <a:p>
                <a:endParaRPr lang="en-GB" sz="1400" dirty="0" smtClean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6997274"/>
                <a:ext cx="6934200" cy="3260895"/>
              </a:xfrm>
              <a:prstGeom prst="rect">
                <a:avLst/>
              </a:prstGeom>
              <a:blipFill rotWithShape="0">
                <a:blip r:embed="rId3"/>
                <a:stretch>
                  <a:fillRect l="-175"/>
                </a:stretch>
              </a:blipFill>
              <a:ln w="381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543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294</TotalTime>
  <Words>463</Words>
  <Application>Microsoft Office PowerPoint</Application>
  <PresentationFormat>Custom</PresentationFormat>
  <Paragraphs>80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Cambria Math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Brodie Burton</cp:lastModifiedBy>
  <cp:revision>25</cp:revision>
  <dcterms:created xsi:type="dcterms:W3CDTF">2016-12-19T16:50:17Z</dcterms:created>
  <dcterms:modified xsi:type="dcterms:W3CDTF">2017-06-12T16:06:39Z</dcterms:modified>
</cp:coreProperties>
</file>